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29"/>
  </p:notesMasterIdLst>
  <p:sldIdLst>
    <p:sldId id="256" r:id="rId3"/>
    <p:sldId id="432" r:id="rId4"/>
    <p:sldId id="433" r:id="rId5"/>
    <p:sldId id="434" r:id="rId6"/>
    <p:sldId id="435" r:id="rId7"/>
    <p:sldId id="405" r:id="rId8"/>
    <p:sldId id="448" r:id="rId9"/>
    <p:sldId id="449" r:id="rId10"/>
    <p:sldId id="450" r:id="rId11"/>
    <p:sldId id="451" r:id="rId12"/>
    <p:sldId id="407" r:id="rId13"/>
    <p:sldId id="417" r:id="rId14"/>
    <p:sldId id="456" r:id="rId15"/>
    <p:sldId id="455" r:id="rId16"/>
    <p:sldId id="466" r:id="rId17"/>
    <p:sldId id="467" r:id="rId18"/>
    <p:sldId id="479" r:id="rId19"/>
    <p:sldId id="481" r:id="rId20"/>
    <p:sldId id="482" r:id="rId21"/>
    <p:sldId id="465" r:id="rId22"/>
    <p:sldId id="470" r:id="rId23"/>
    <p:sldId id="472" r:id="rId24"/>
    <p:sldId id="473" r:id="rId25"/>
    <p:sldId id="475" r:id="rId26"/>
    <p:sldId id="476" r:id="rId27"/>
    <p:sldId id="399" r:id="rId2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26" autoAdjust="0"/>
  </p:normalViewPr>
  <p:slideViewPr>
    <p:cSldViewPr snapToGrid="0">
      <p:cViewPr>
        <p:scale>
          <a:sx n="81" d="100"/>
          <a:sy n="81" d="100"/>
        </p:scale>
        <p:origin x="-1648" y="-79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notesMaster" Target="notesMasters/notesMaster1.xml"/><Relationship Id="rId5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greeth Broens" userId="657811bc39591270" providerId="LiveId" clId="{C517CC19-D639-4F2C-A2E6-FA43DF6A20C1}"/>
    <pc:docChg chg="modSld">
      <pc:chgData name="Margreeth Broens" userId="657811bc39591270" providerId="LiveId" clId="{C517CC19-D639-4F2C-A2E6-FA43DF6A20C1}" dt="2019-05-25T22:37:06.867" v="6" actId="20577"/>
      <pc:docMkLst>
        <pc:docMk/>
      </pc:docMkLst>
      <pc:sldChg chg="modSp">
        <pc:chgData name="Margreeth Broens" userId="657811bc39591270" providerId="LiveId" clId="{C517CC19-D639-4F2C-A2E6-FA43DF6A20C1}" dt="2019-05-25T22:37:06.867" v="6" actId="20577"/>
        <pc:sldMkLst>
          <pc:docMk/>
          <pc:sldMk cId="1346480410" sldId="416"/>
        </pc:sldMkLst>
        <pc:spChg chg="mod">
          <ac:chgData name="Margreeth Broens" userId="657811bc39591270" providerId="LiveId" clId="{C517CC19-D639-4F2C-A2E6-FA43DF6A20C1}" dt="2019-05-25T22:37:06.867" v="6" actId="20577"/>
          <ac:spMkLst>
            <pc:docMk/>
            <pc:sldMk cId="1346480410" sldId="416"/>
            <ac:spMk id="5" creationId="{00000000-0000-0000-0000-000000000000}"/>
          </ac:spMkLst>
        </pc:spChg>
      </pc:sldChg>
      <pc:sldChg chg="modSp">
        <pc:chgData name="Margreeth Broens" userId="657811bc39591270" providerId="LiveId" clId="{C517CC19-D639-4F2C-A2E6-FA43DF6A20C1}" dt="2019-05-25T22:31:26.626" v="0" actId="6549"/>
        <pc:sldMkLst>
          <pc:docMk/>
          <pc:sldMk cId="502610085" sldId="422"/>
        </pc:sldMkLst>
        <pc:spChg chg="mod">
          <ac:chgData name="Margreeth Broens" userId="657811bc39591270" providerId="LiveId" clId="{C517CC19-D639-4F2C-A2E6-FA43DF6A20C1}" dt="2019-05-25T22:31:26.626" v="0" actId="6549"/>
          <ac:spMkLst>
            <pc:docMk/>
            <pc:sldMk cId="502610085" sldId="422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85E88-81FC-C146-BCAE-6C1D147C067F}" type="datetimeFigureOut">
              <a:rPr lang="nl-NL" smtClean="0"/>
              <a:t>14-03-22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3E788-AFB1-6E4A-9816-21F9EDAE03B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6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385384"/>
            <a:ext cx="4206922" cy="1921088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84000" y="2496569"/>
            <a:ext cx="4206922" cy="2594046"/>
          </a:xfrm>
        </p:spPr>
        <p:txBody>
          <a:bodyPr/>
          <a:lstStyle>
            <a:lvl1pPr marL="0" indent="0" algn="l">
              <a:buNone/>
              <a:defRPr sz="1800" b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[name], [date], [contact data]</a:t>
            </a:r>
          </a:p>
        </p:txBody>
      </p:sp>
      <p:pic>
        <p:nvPicPr>
          <p:cNvPr id="7" name="Picture 9" descr="Logo_VU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1560" y="5523219"/>
            <a:ext cx="2232248" cy="800103"/>
          </a:xfrm>
          <a:prstGeom prst="rect">
            <a:avLst/>
          </a:prstGeom>
        </p:spPr>
      </p:pic>
      <p:sp>
        <p:nvSpPr>
          <p:cNvPr id="12" name="Tijdelijke aanduiding voor afbeelding 11"/>
          <p:cNvSpPr>
            <a:spLocks noGrp="1"/>
          </p:cNvSpPr>
          <p:nvPr>
            <p:ph type="pic" sz="quarter" idx="11"/>
          </p:nvPr>
        </p:nvSpPr>
        <p:spPr>
          <a:xfrm>
            <a:off x="5322366" y="1490615"/>
            <a:ext cx="3600000" cy="360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4" name="Tijdelijke aanduiding voor inhoud 13"/>
          <p:cNvSpPr>
            <a:spLocks noGrp="1"/>
          </p:cNvSpPr>
          <p:nvPr>
            <p:ph sz="quarter" idx="12" hasCustomPrompt="1"/>
          </p:nvPr>
        </p:nvSpPr>
        <p:spPr>
          <a:xfrm>
            <a:off x="3520411" y="5524122"/>
            <a:ext cx="3876675" cy="799200"/>
          </a:xfrm>
        </p:spPr>
        <p:txBody>
          <a:bodyPr/>
          <a:lstStyle>
            <a:lvl1pPr marL="0" indent="0">
              <a:buNone/>
              <a:defRPr b="0" baseline="0"/>
            </a:lvl1pPr>
          </a:lstStyle>
          <a:p>
            <a:pPr lvl="0"/>
            <a:r>
              <a:rPr lang="nl-NL" dirty="0" err="1"/>
              <a:t>Optional</a:t>
            </a:r>
            <a:r>
              <a:rPr lang="nl-NL" dirty="0"/>
              <a:t>: </a:t>
            </a:r>
            <a:r>
              <a:rPr lang="nl-NL" dirty="0" err="1"/>
              <a:t>group</a:t>
            </a:r>
            <a:r>
              <a:rPr lang="nl-NL" dirty="0"/>
              <a:t> logo</a:t>
            </a:r>
          </a:p>
        </p:txBody>
      </p:sp>
      <p:sp>
        <p:nvSpPr>
          <p:cNvPr id="15" name="Explanation pictures"/>
          <p:cNvSpPr txBox="1"/>
          <p:nvPr userDrawn="1"/>
        </p:nvSpPr>
        <p:spPr>
          <a:xfrm>
            <a:off x="9470892" y="0"/>
            <a:ext cx="2688028" cy="6678751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picture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picture icon and select your picture. Your picture will fill the shape from the centre of the picture.</a:t>
            </a: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Move / zoom picture in shape</a:t>
            </a:r>
          </a:p>
          <a:p>
            <a:pPr>
              <a:lnSpc>
                <a:spcPct val="100000"/>
              </a:lnSpc>
            </a:pP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After placing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picture, you may zoom or move the picture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the shape using the ‘cropping’ function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tab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click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Crop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Now you can enlarge/reduce, zoom in/out and crop the photo.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Once done, click anywhere 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 to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picture.</a:t>
            </a:r>
          </a:p>
          <a:p>
            <a:pPr marL="406337" indent="-406337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400" b="0" i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picture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current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Press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[Delete]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 sz="1400" b="1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the new picture using the icon.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1: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not use the ‘Change picture’ function, because then the picture will no longer follow the shape’s size.</a:t>
            </a:r>
          </a:p>
          <a:p>
            <a:pPr marL="0" marR="0" lvl="0" indent="0" algn="l" defTabSz="1432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2: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will probably need to reset the slide to it’s original layout. See the tip on the left hand side next to this slide.</a:t>
            </a:r>
            <a:endParaRPr lang="en-US" sz="1400" b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Explanation reset layout"/>
          <p:cNvSpPr txBox="1"/>
          <p:nvPr userDrawn="1"/>
        </p:nvSpPr>
        <p:spPr>
          <a:xfrm>
            <a:off x="-3048000" y="0"/>
            <a:ext cx="2880000" cy="1938992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i="0" u="none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layout</a:t>
            </a:r>
            <a:endParaRPr lang="en-US" sz="1400" b="0" i="0" u="none" baseline="0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If, after many manipulations, the layout has gone weird, you can always reset the slide to the original settings: on tab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click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resets the position of all placeholders and the formatting of text. It also undoes any cropping of pictures.</a:t>
            </a:r>
          </a:p>
        </p:txBody>
      </p:sp>
    </p:spTree>
    <p:extLst>
      <p:ext uri="{BB962C8B-B14F-4D97-AF65-F5344CB8AC3E}">
        <p14:creationId xmlns:p14="http://schemas.microsoft.com/office/powerpoint/2010/main" val="2263528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0EED-6137-432B-B46B-5D1F148F660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6936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385384"/>
            <a:ext cx="4206922" cy="1921088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84000" y="2496569"/>
            <a:ext cx="4206922" cy="2594046"/>
          </a:xfrm>
        </p:spPr>
        <p:txBody>
          <a:bodyPr/>
          <a:lstStyle>
            <a:lvl1pPr marL="0" indent="0" algn="l">
              <a:buNone/>
              <a:defRPr sz="1800" b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[name], [date], [contact data]</a:t>
            </a:r>
          </a:p>
        </p:txBody>
      </p:sp>
      <p:pic>
        <p:nvPicPr>
          <p:cNvPr id="7" name="Picture 9" descr="Logo_VU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1560" y="5523219"/>
            <a:ext cx="2232248" cy="800103"/>
          </a:xfrm>
          <a:prstGeom prst="rect">
            <a:avLst/>
          </a:prstGeom>
        </p:spPr>
      </p:pic>
      <p:sp>
        <p:nvSpPr>
          <p:cNvPr id="12" name="Tijdelijke aanduiding voor afbeelding 11"/>
          <p:cNvSpPr>
            <a:spLocks noGrp="1"/>
          </p:cNvSpPr>
          <p:nvPr>
            <p:ph type="pic" sz="quarter" idx="11"/>
          </p:nvPr>
        </p:nvSpPr>
        <p:spPr>
          <a:xfrm>
            <a:off x="5322366" y="1490615"/>
            <a:ext cx="3600000" cy="360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endParaRPr lang="nl-NL"/>
          </a:p>
        </p:txBody>
      </p:sp>
      <p:sp>
        <p:nvSpPr>
          <p:cNvPr id="14" name="Tijdelijke aanduiding voor inhoud 13"/>
          <p:cNvSpPr>
            <a:spLocks noGrp="1"/>
          </p:cNvSpPr>
          <p:nvPr>
            <p:ph sz="quarter" idx="12" hasCustomPrompt="1"/>
          </p:nvPr>
        </p:nvSpPr>
        <p:spPr>
          <a:xfrm>
            <a:off x="3520411" y="5524122"/>
            <a:ext cx="3876675" cy="799200"/>
          </a:xfrm>
        </p:spPr>
        <p:txBody>
          <a:bodyPr/>
          <a:lstStyle>
            <a:lvl1pPr marL="0" indent="0">
              <a:buNone/>
              <a:defRPr b="0" baseline="0"/>
            </a:lvl1pPr>
          </a:lstStyle>
          <a:p>
            <a:pPr lvl="0"/>
            <a:r>
              <a:rPr lang="nl-NL" dirty="0" err="1"/>
              <a:t>Optional</a:t>
            </a:r>
            <a:r>
              <a:rPr lang="nl-NL" dirty="0"/>
              <a:t>: </a:t>
            </a:r>
            <a:r>
              <a:rPr lang="nl-NL" dirty="0" err="1"/>
              <a:t>group</a:t>
            </a:r>
            <a:r>
              <a:rPr lang="nl-NL" dirty="0"/>
              <a:t> logo</a:t>
            </a:r>
          </a:p>
        </p:txBody>
      </p:sp>
      <p:sp>
        <p:nvSpPr>
          <p:cNvPr id="15" name="Explanation pictures"/>
          <p:cNvSpPr txBox="1"/>
          <p:nvPr userDrawn="1"/>
        </p:nvSpPr>
        <p:spPr>
          <a:xfrm>
            <a:off x="9470892" y="0"/>
            <a:ext cx="2688028" cy="6678751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picture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picture icon and select your picture. Your picture will fill the shape from the centre of the picture.</a:t>
            </a: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Move / zoom picture in shape</a:t>
            </a:r>
          </a:p>
          <a:p>
            <a:pPr>
              <a:lnSpc>
                <a:spcPct val="100000"/>
              </a:lnSpc>
            </a:pP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After placing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picture, you may zoom or move the picture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the shape using the ‘cropping’ function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tab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click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Crop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Now you can enlarge/reduce, zoom in/out and crop the photo.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Once done, click anywhere 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 to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picture.</a:t>
            </a:r>
          </a:p>
          <a:p>
            <a:pPr marL="406337" indent="-406337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400" b="0" i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picture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current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Press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[Delete]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 sz="1400" b="1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the new picture using the icon.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1: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not use the ‘Change picture’ function, because then the picture will no longer follow the shape’s size.</a:t>
            </a:r>
          </a:p>
          <a:p>
            <a:pPr marL="0" marR="0" lvl="0" indent="0" algn="l" defTabSz="1432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2: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will probably need to reset the slide to it’s original layout. See the tip on the left hand side next to this slide.</a:t>
            </a:r>
            <a:endParaRPr lang="en-US" sz="1400" b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Explanation reset layout"/>
          <p:cNvSpPr txBox="1"/>
          <p:nvPr userDrawn="1"/>
        </p:nvSpPr>
        <p:spPr>
          <a:xfrm>
            <a:off x="-3048000" y="0"/>
            <a:ext cx="2880000" cy="1938992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i="0" u="none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layout</a:t>
            </a:r>
            <a:endParaRPr lang="en-US" sz="1400" b="0" i="0" u="none" baseline="0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If, after many manipulations, the layout has gone weird, you can always reset the slide to the original settings: on tab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click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resets the position of all placeholders and the formatting of text. It also undoes any cropping of pictures.</a:t>
            </a:r>
          </a:p>
        </p:txBody>
      </p:sp>
    </p:spTree>
    <p:extLst>
      <p:ext uri="{BB962C8B-B14F-4D97-AF65-F5344CB8AC3E}">
        <p14:creationId xmlns:p14="http://schemas.microsoft.com/office/powerpoint/2010/main" val="2353497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0EED-6137-432B-B46B-5D1F148F6602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Explanation text formatting"/>
          <p:cNvSpPr txBox="1"/>
          <p:nvPr userDrawn="1"/>
        </p:nvSpPr>
        <p:spPr>
          <a:xfrm>
            <a:off x="-3048000" y="2112632"/>
            <a:ext cx="2880000" cy="5386090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Formatting text</a:t>
            </a: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In the text shape, four text styles are available: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Small heading: 18 pt bold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Body text: 18 pt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Bullets level 1: 18 pt, 0,75 cm indent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Bullets level 2: 16 pt, 1,5 cm indent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Bullets level 3: 16 pt, 2,25 cm indent</a:t>
            </a:r>
          </a:p>
          <a:p>
            <a:pPr>
              <a:lnSpc>
                <a:spcPct val="100000"/>
              </a:lnSpc>
            </a:pP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You may select a style by pressing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at the beginning of a line: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en-US" sz="1400" u="none" baseline="0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  <a:endParaRPr lang="en-US" sz="1400" i="0" u="none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400" i="0" u="none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i="0" u="none" baseline="0" noProof="1">
                <a:latin typeface="Arial" panose="020B0604020202020204" pitchFamily="34" charset="0"/>
                <a:cs typeface="Arial" panose="020B0604020202020204" pitchFamily="34" charset="0"/>
              </a:rPr>
              <a:t>You may jump multiple levels forward or backward by pressing multiple times [Tab] or [Shift]+[Tab] at the beginning of a line.</a:t>
            </a:r>
          </a:p>
        </p:txBody>
      </p:sp>
      <p:sp>
        <p:nvSpPr>
          <p:cNvPr id="12" name="Explanation reset layout"/>
          <p:cNvSpPr txBox="1"/>
          <p:nvPr userDrawn="1"/>
        </p:nvSpPr>
        <p:spPr>
          <a:xfrm>
            <a:off x="-3048000" y="0"/>
            <a:ext cx="2880000" cy="1938992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i="0" u="none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layout</a:t>
            </a:r>
            <a:endParaRPr lang="en-US" sz="1400" b="0" i="0" u="none" baseline="0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If, after many manipulations, the layout has gone weird, you can always reset the slide to the original settings: on tab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click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resets the position of all placeholders and the formatting of text. It also undoes any cropping of pictures.</a:t>
            </a:r>
          </a:p>
        </p:txBody>
      </p:sp>
    </p:spTree>
    <p:extLst>
      <p:ext uri="{BB962C8B-B14F-4D97-AF65-F5344CB8AC3E}">
        <p14:creationId xmlns:p14="http://schemas.microsoft.com/office/powerpoint/2010/main" val="426899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0EED-6137-432B-B46B-5D1F148F6602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Explanation text formatting"/>
          <p:cNvSpPr txBox="1"/>
          <p:nvPr userDrawn="1"/>
        </p:nvSpPr>
        <p:spPr>
          <a:xfrm>
            <a:off x="-3048000" y="2112632"/>
            <a:ext cx="2880000" cy="2800767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Formatting text</a:t>
            </a: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In the text shape, four two styles are available: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List level 1: 18 pt blue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List level 2: 18 orange</a:t>
            </a:r>
          </a:p>
          <a:p>
            <a:pPr>
              <a:lnSpc>
                <a:spcPct val="100000"/>
              </a:lnSpc>
            </a:pP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You may select a style by pressing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at the beginning of a line: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en-US" sz="1400" u="none" baseline="0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  <a:endParaRPr lang="en-US" sz="1400" i="0" u="none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xplanation reset layout"/>
          <p:cNvSpPr txBox="1"/>
          <p:nvPr userDrawn="1"/>
        </p:nvSpPr>
        <p:spPr>
          <a:xfrm>
            <a:off x="-3048000" y="0"/>
            <a:ext cx="2880000" cy="1938992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i="0" u="none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layout</a:t>
            </a:r>
            <a:endParaRPr lang="en-US" sz="1400" b="0" i="0" u="none" baseline="0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If, after many manipulations, the layout has gone weird, you can always reset the slide to the original settings: on tab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click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resets the position of all placeholders and the formatting of text. It also undoes any cropping of pictures.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630000" y="1540800"/>
            <a:ext cx="7887600" cy="4831200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1568745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0EED-6137-432B-B46B-5D1F148F6602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Explanation text formatting"/>
          <p:cNvSpPr txBox="1"/>
          <p:nvPr userDrawn="1"/>
        </p:nvSpPr>
        <p:spPr>
          <a:xfrm>
            <a:off x="-3048000" y="2112632"/>
            <a:ext cx="2880000" cy="2800767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Formatting text</a:t>
            </a: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In the text shape, four two styles are available: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List level 1: 18 pt blue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List level 2: 18 orange</a:t>
            </a:r>
          </a:p>
          <a:p>
            <a:pPr>
              <a:lnSpc>
                <a:spcPct val="100000"/>
              </a:lnSpc>
            </a:pP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You may select a style by pressing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at the beginning of a line: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en-US" sz="1400" u="none" baseline="0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  <a:endParaRPr lang="en-US" sz="1400" i="0" u="none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xplanation reset layout"/>
          <p:cNvSpPr txBox="1"/>
          <p:nvPr userDrawn="1"/>
        </p:nvSpPr>
        <p:spPr>
          <a:xfrm>
            <a:off x="-3048000" y="0"/>
            <a:ext cx="2880000" cy="1938992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i="0" u="none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layout</a:t>
            </a:r>
            <a:endParaRPr lang="en-US" sz="1400" b="0" i="0" u="none" baseline="0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If, after many manipulations, the layout has gone weird, you can always reset the slide to the original settings: on tab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click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resets the position of all placeholders and the formatting of text. It also undoes any cropping of pictures.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630000" y="1540800"/>
            <a:ext cx="4391943" cy="4831200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2"/>
          </p:nvPr>
        </p:nvSpPr>
        <p:spPr>
          <a:xfrm>
            <a:off x="5254171" y="1540800"/>
            <a:ext cx="3261179" cy="4831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endParaRPr lang="nl-NL" dirty="0"/>
          </a:p>
        </p:txBody>
      </p:sp>
      <p:sp>
        <p:nvSpPr>
          <p:cNvPr id="9" name="Explanation pictures"/>
          <p:cNvSpPr txBox="1"/>
          <p:nvPr userDrawn="1"/>
        </p:nvSpPr>
        <p:spPr>
          <a:xfrm>
            <a:off x="9470892" y="0"/>
            <a:ext cx="2688028" cy="6678751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picture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picture icon and select your picture. Your picture will fill the shape from the centre of the picture.</a:t>
            </a: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Move / zoom picture in shape</a:t>
            </a:r>
          </a:p>
          <a:p>
            <a:pPr>
              <a:lnSpc>
                <a:spcPct val="100000"/>
              </a:lnSpc>
            </a:pP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After placing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picture, you may zoom or move the picture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the shape using the ‘cropping’ function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tab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click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Crop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Now you can enlarge/reduce, zoom in/out and crop the photo.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Once done, click anywhere 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 to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picture.</a:t>
            </a:r>
          </a:p>
          <a:p>
            <a:pPr marL="406337" indent="-406337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400" b="0" i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picture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current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Press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[Delete]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 sz="1400" b="1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the new picture using the icon.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1: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not use the ‘Change picture’ function, because then the picture will no longer follow the shape’s size.</a:t>
            </a:r>
          </a:p>
          <a:p>
            <a:pPr marL="0" marR="0" lvl="0" indent="0" algn="l" defTabSz="1432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2: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will probably need to reset the slide to it’s original layout. See the tip on the left hand side next to this slide.</a:t>
            </a:r>
            <a:endParaRPr lang="en-US" sz="1400" b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30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0EED-6137-432B-B46B-5D1F148F6602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Explanation text formatting"/>
          <p:cNvSpPr txBox="1"/>
          <p:nvPr userDrawn="1"/>
        </p:nvSpPr>
        <p:spPr>
          <a:xfrm>
            <a:off x="-3048000" y="2112632"/>
            <a:ext cx="2880000" cy="2800767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Formatting text</a:t>
            </a: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In the text shape, four two styles are available: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List level 1: 18 pt blue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List level 2: 18 orange</a:t>
            </a:r>
          </a:p>
          <a:p>
            <a:pPr>
              <a:lnSpc>
                <a:spcPct val="100000"/>
              </a:lnSpc>
            </a:pP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You may select a style by pressing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at the beginning of a line: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en-US" sz="1400" u="none" baseline="0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  <a:endParaRPr lang="en-US" sz="1400" i="0" u="none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xplanation reset layout"/>
          <p:cNvSpPr txBox="1"/>
          <p:nvPr userDrawn="1"/>
        </p:nvSpPr>
        <p:spPr>
          <a:xfrm>
            <a:off x="-3048000" y="0"/>
            <a:ext cx="2880000" cy="1938992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i="0" u="none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layout</a:t>
            </a:r>
            <a:endParaRPr lang="en-US" sz="1400" b="0" i="0" u="none" baseline="0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If, after many manipulations, the layout has gone weird, you can always reset the slide to the original settings: on tab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click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resets the position of all placeholders and the formatting of text. It also undoes any cropping of pictures.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4127045" y="1540800"/>
            <a:ext cx="4391943" cy="4831200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2"/>
          </p:nvPr>
        </p:nvSpPr>
        <p:spPr>
          <a:xfrm>
            <a:off x="628650" y="1540800"/>
            <a:ext cx="3261179" cy="4831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endParaRPr lang="nl-NL" dirty="0"/>
          </a:p>
        </p:txBody>
      </p:sp>
      <p:sp>
        <p:nvSpPr>
          <p:cNvPr id="8" name="Explanation pictures"/>
          <p:cNvSpPr txBox="1"/>
          <p:nvPr userDrawn="1"/>
        </p:nvSpPr>
        <p:spPr>
          <a:xfrm>
            <a:off x="9470892" y="0"/>
            <a:ext cx="2688028" cy="6678751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picture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picture icon and select your picture. Your picture will fill the shape from the centre of the picture.</a:t>
            </a: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Move / zoom picture in shape</a:t>
            </a:r>
          </a:p>
          <a:p>
            <a:pPr>
              <a:lnSpc>
                <a:spcPct val="100000"/>
              </a:lnSpc>
            </a:pP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After placing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picture, you may zoom or move the picture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the shape using the ‘cropping’ function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tab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click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Crop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Now you can enlarge/reduce, zoom in/out and crop the photo.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Once done, click anywhere 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 to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picture.</a:t>
            </a:r>
          </a:p>
          <a:p>
            <a:pPr marL="406337" indent="-406337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400" b="0" i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picture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current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Press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[Delete]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 sz="1400" b="1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the new picture using the icon.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1: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not use the ‘Change picture’ function, because then the picture will no longer follow the shape’s size.</a:t>
            </a:r>
          </a:p>
          <a:p>
            <a:pPr marL="0" marR="0" lvl="0" indent="0" algn="l" defTabSz="1432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2: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will probably need to reset the slide to it’s original layout. See the tip on the left hand side next to this slide.</a:t>
            </a:r>
            <a:endParaRPr lang="en-US" sz="1400" b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270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0EED-6137-432B-B46B-5D1F148F6602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Explanation text formatting"/>
          <p:cNvSpPr txBox="1"/>
          <p:nvPr userDrawn="1"/>
        </p:nvSpPr>
        <p:spPr>
          <a:xfrm>
            <a:off x="-3048000" y="2112632"/>
            <a:ext cx="2880000" cy="2800767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Formatting text</a:t>
            </a: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In the text shape, four two styles are available: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List level 1: 18 pt blue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List level 2: 18 orange</a:t>
            </a:r>
          </a:p>
          <a:p>
            <a:pPr>
              <a:lnSpc>
                <a:spcPct val="100000"/>
              </a:lnSpc>
            </a:pP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You may select a style by pressing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at the beginning of a line: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en-US" sz="1400" u="none" baseline="0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  <a:endParaRPr lang="en-US" sz="1400" i="0" u="none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xplanation reset layout"/>
          <p:cNvSpPr txBox="1"/>
          <p:nvPr userDrawn="1"/>
        </p:nvSpPr>
        <p:spPr>
          <a:xfrm>
            <a:off x="-3048000" y="0"/>
            <a:ext cx="2880000" cy="1938992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i="0" u="none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layout</a:t>
            </a:r>
            <a:endParaRPr lang="en-US" sz="1400" b="0" i="0" u="none" baseline="0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If, after many manipulations, the layout has gone weird, you can always reset the slide to the original settings: on tab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click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resets the position of all placeholders and the formatting of text. It also undoes any cropping of pictures.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628651" y="1540800"/>
            <a:ext cx="7890338" cy="2340000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2"/>
          </p:nvPr>
        </p:nvSpPr>
        <p:spPr>
          <a:xfrm>
            <a:off x="628650" y="4032000"/>
            <a:ext cx="7886700" cy="23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endParaRPr lang="nl-NL" dirty="0"/>
          </a:p>
        </p:txBody>
      </p:sp>
      <p:sp>
        <p:nvSpPr>
          <p:cNvPr id="8" name="Explanation pictures"/>
          <p:cNvSpPr txBox="1"/>
          <p:nvPr userDrawn="1"/>
        </p:nvSpPr>
        <p:spPr>
          <a:xfrm>
            <a:off x="9470892" y="0"/>
            <a:ext cx="2688028" cy="6678751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picture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picture icon and select your picture. Your picture will fill the shape from the centre of the picture.</a:t>
            </a: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Move / zoom picture in shape</a:t>
            </a:r>
          </a:p>
          <a:p>
            <a:pPr>
              <a:lnSpc>
                <a:spcPct val="100000"/>
              </a:lnSpc>
            </a:pP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After placing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picture, you may zoom or move the picture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the shape using the ‘cropping’ function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tab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click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Crop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Now you can enlarge/reduce, zoom in/out and crop the photo.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Once done, click anywhere 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 to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picture.</a:t>
            </a:r>
          </a:p>
          <a:p>
            <a:pPr marL="406337" indent="-406337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400" b="0" i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picture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current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Press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[Delete]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 sz="1400" b="1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the new picture using the icon.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1: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not use the ‘Change picture’ function, because then the picture will no longer follow the shape’s size.</a:t>
            </a:r>
          </a:p>
          <a:p>
            <a:pPr marL="0" marR="0" lvl="0" indent="0" algn="l" defTabSz="1432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2: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will probably need to reset the slide to it’s original layout. See the tip on the left hand side next to this slide.</a:t>
            </a:r>
            <a:endParaRPr lang="en-US" sz="1400" b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00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0EED-6137-432B-B46B-5D1F148F6602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Explanation text formatting"/>
          <p:cNvSpPr txBox="1"/>
          <p:nvPr userDrawn="1"/>
        </p:nvSpPr>
        <p:spPr>
          <a:xfrm>
            <a:off x="-3048000" y="2112632"/>
            <a:ext cx="2880000" cy="2800767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Formatting text</a:t>
            </a: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In the text shape, four two styles are available: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List level 1: 18 pt blue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List level 2: 18 orange</a:t>
            </a:r>
          </a:p>
          <a:p>
            <a:pPr>
              <a:lnSpc>
                <a:spcPct val="100000"/>
              </a:lnSpc>
            </a:pP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You may select a style by pressing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at the beginning of a line: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en-US" sz="1400" u="none" baseline="0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  <a:endParaRPr lang="en-US" sz="1400" i="0" u="none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xplanation reset layout"/>
          <p:cNvSpPr txBox="1"/>
          <p:nvPr userDrawn="1"/>
        </p:nvSpPr>
        <p:spPr>
          <a:xfrm>
            <a:off x="-3048000" y="0"/>
            <a:ext cx="2880000" cy="1938992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i="0" u="none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layout</a:t>
            </a:r>
            <a:endParaRPr lang="en-US" sz="1400" b="0" i="0" u="none" baseline="0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If, after many manipulations, the layout has gone weird, you can always reset the slide to the original settings: on tab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click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resets the position of all placeholders and the formatting of text. It also undoes any cropping of pictures.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628651" y="1540800"/>
            <a:ext cx="7890338" cy="2242666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8" name="Explanation pictures"/>
          <p:cNvSpPr txBox="1"/>
          <p:nvPr userDrawn="1"/>
        </p:nvSpPr>
        <p:spPr>
          <a:xfrm>
            <a:off x="9470892" y="0"/>
            <a:ext cx="2688028" cy="6678751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picture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picture icon and select your picture. Your picture will fill the shape from the centre of the picture.</a:t>
            </a: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Move / zoom picture in shape</a:t>
            </a:r>
          </a:p>
          <a:p>
            <a:pPr>
              <a:lnSpc>
                <a:spcPct val="100000"/>
              </a:lnSpc>
            </a:pP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After placing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picture, you may zoom or move the picture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the shape using the ‘cropping’ function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tab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click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Crop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Now you can enlarge/reduce, zoom in/out and crop the photo.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Once done, click anywhere 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 to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picture.</a:t>
            </a:r>
          </a:p>
          <a:p>
            <a:pPr marL="406337" indent="-406337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400" b="0" i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picture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current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Press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[Delete]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 sz="1400" b="1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the new picture using the icon.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1: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not use the ‘Change picture’ function, because then the picture will no longer follow the shape’s size.</a:t>
            </a:r>
          </a:p>
          <a:p>
            <a:pPr marL="0" marR="0" lvl="0" indent="0" algn="l" defTabSz="1432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2: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will probably need to reset the slide to it’s original layout. See the tip on the left hand side next to this slide.</a:t>
            </a:r>
            <a:endParaRPr lang="en-US" sz="1400" b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2"/>
          </p:nvPr>
        </p:nvSpPr>
        <p:spPr>
          <a:xfrm>
            <a:off x="630000" y="4032000"/>
            <a:ext cx="7890338" cy="2340000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11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630000" y="1540800"/>
            <a:ext cx="7886700" cy="23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2530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slide no.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0EED-6137-432B-B46B-5D1F148F6602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2" name="Explanation reset layout"/>
          <p:cNvSpPr txBox="1"/>
          <p:nvPr userDrawn="1"/>
        </p:nvSpPr>
        <p:spPr>
          <a:xfrm>
            <a:off x="-3048000" y="0"/>
            <a:ext cx="2880000" cy="1938992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i="0" u="none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layout</a:t>
            </a:r>
            <a:endParaRPr lang="en-US" sz="1400" b="0" i="0" u="none" baseline="0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If, after many manipulations, the layout has gone weird, you can always reset the slide to the original settings: on tab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click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resets the position of all placeholders and the formatting of text. It also undoes any cropping of pictures.</a:t>
            </a:r>
          </a:p>
        </p:txBody>
      </p:sp>
      <p:sp>
        <p:nvSpPr>
          <p:cNvPr id="4" name="Placeholder picture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endParaRPr lang="nl-NL" dirty="0"/>
          </a:p>
        </p:txBody>
      </p:sp>
      <p:sp>
        <p:nvSpPr>
          <p:cNvPr id="8" name="Explanation pictures"/>
          <p:cNvSpPr txBox="1"/>
          <p:nvPr userDrawn="1"/>
        </p:nvSpPr>
        <p:spPr>
          <a:xfrm>
            <a:off x="9470892" y="0"/>
            <a:ext cx="2688028" cy="6678751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picture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picture icon and select your picture. Your picture will fill the shape from the centre of the picture.</a:t>
            </a: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Move / zoom picture in shape</a:t>
            </a:r>
          </a:p>
          <a:p>
            <a:pPr>
              <a:lnSpc>
                <a:spcPct val="100000"/>
              </a:lnSpc>
            </a:pP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After placing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picture, you may zoom or move the picture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the shape using the ‘cropping’ function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tab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click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Crop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Now you can enlarge/reduce, zoom in/out and crop the photo.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Once done, click anywhere 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 to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picture.</a:t>
            </a:r>
          </a:p>
          <a:p>
            <a:pPr marL="406337" indent="-406337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400" b="0" i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picture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current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Press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[Delete]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 sz="1400" b="1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the new picture using the icon.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1: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not use the ‘Change picture’ function, because then the picture will no longer follow the shape’s size.</a:t>
            </a:r>
          </a:p>
          <a:p>
            <a:pPr marL="0" marR="0" lvl="0" indent="0" algn="l" defTabSz="1432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2: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will probably need to reset the slide to it’s original layout. See the tip on the left hand side next to this slide.</a:t>
            </a:r>
            <a:endParaRPr lang="en-US" sz="1400" b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Placeholder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8773200" y="331200"/>
            <a:ext cx="370800" cy="1008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‘</a:t>
            </a:r>
          </a:p>
        </p:txBody>
      </p:sp>
    </p:spTree>
    <p:extLst>
      <p:ext uri="{BB962C8B-B14F-4D97-AF65-F5344CB8AC3E}">
        <p14:creationId xmlns:p14="http://schemas.microsoft.com/office/powerpoint/2010/main" val="2074276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0EED-6137-432B-B46B-5D1F148F660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6993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0EED-6137-432B-B46B-5D1F148F6602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Explanation text formatting"/>
          <p:cNvSpPr txBox="1"/>
          <p:nvPr userDrawn="1"/>
        </p:nvSpPr>
        <p:spPr>
          <a:xfrm>
            <a:off x="-3048000" y="2112632"/>
            <a:ext cx="2880000" cy="5386090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Formatting text</a:t>
            </a: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In the text shape, four text styles are available: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Small heading: 18 pt bold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Body text: 18 pt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Bullets level 1: 18 pt, 0,75 cm indent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Bullets level 2: 16 pt, 1,5 cm indent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Bullets level 3: 16 pt, 2,25 cm indent</a:t>
            </a:r>
          </a:p>
          <a:p>
            <a:pPr>
              <a:lnSpc>
                <a:spcPct val="100000"/>
              </a:lnSpc>
            </a:pP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You may select a style by pressing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at the beginning of a line: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en-US" sz="1400" u="none" baseline="0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  <a:endParaRPr lang="en-US" sz="1400" i="0" u="none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400" i="0" u="none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i="0" u="none" baseline="0" noProof="1">
                <a:latin typeface="Arial" panose="020B0604020202020204" pitchFamily="34" charset="0"/>
                <a:cs typeface="Arial" panose="020B0604020202020204" pitchFamily="34" charset="0"/>
              </a:rPr>
              <a:t>You may jump multiple levels forward or backward by pressing multiple times [Tab] or [Shift]+[Tab] at the beginning of a line.</a:t>
            </a:r>
          </a:p>
        </p:txBody>
      </p:sp>
      <p:sp>
        <p:nvSpPr>
          <p:cNvPr id="12" name="Explanation reset layout"/>
          <p:cNvSpPr txBox="1"/>
          <p:nvPr userDrawn="1"/>
        </p:nvSpPr>
        <p:spPr>
          <a:xfrm>
            <a:off x="-3048000" y="0"/>
            <a:ext cx="2880000" cy="1938992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i="0" u="none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layout</a:t>
            </a:r>
            <a:endParaRPr lang="en-US" sz="1400" b="0" i="0" u="none" baseline="0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If, after many manipulations, the layout has gone weird, you can always reset the slide to the original settings: on tab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click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resets the position of all placeholders and the formatting of text. It also undoes any cropping of pictures.</a:t>
            </a:r>
          </a:p>
        </p:txBody>
      </p:sp>
    </p:spTree>
    <p:extLst>
      <p:ext uri="{BB962C8B-B14F-4D97-AF65-F5344CB8AC3E}">
        <p14:creationId xmlns:p14="http://schemas.microsoft.com/office/powerpoint/2010/main" val="4487559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0EED-6137-432B-B46B-5D1F148F660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375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0EED-6137-432B-B46B-5D1F148F6602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Explanation text formatting"/>
          <p:cNvSpPr txBox="1"/>
          <p:nvPr userDrawn="1"/>
        </p:nvSpPr>
        <p:spPr>
          <a:xfrm>
            <a:off x="-3048000" y="2112632"/>
            <a:ext cx="2880000" cy="2800767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Formatting text</a:t>
            </a: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In the text shape, four two styles are available: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List level 1: 18 pt black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List level 2: 18 grey</a:t>
            </a:r>
          </a:p>
          <a:p>
            <a:pPr>
              <a:lnSpc>
                <a:spcPct val="100000"/>
              </a:lnSpc>
            </a:pP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You may select a style by pressing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at the beginning of a line: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en-US" sz="1400" u="none" baseline="0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  <a:endParaRPr lang="en-US" sz="1400" i="0" u="none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xplanation reset layout"/>
          <p:cNvSpPr txBox="1"/>
          <p:nvPr userDrawn="1"/>
        </p:nvSpPr>
        <p:spPr>
          <a:xfrm>
            <a:off x="-3048000" y="0"/>
            <a:ext cx="2880000" cy="1938992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i="0" u="none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layout</a:t>
            </a:r>
            <a:endParaRPr lang="en-US" sz="1400" b="0" i="0" u="none" baseline="0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If, after many manipulations, the layout has gone weird, you can always reset the slide to the original settings: on tab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click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resets the position of all placeholders and the formatting of text. It also undoes any cropping of pictures.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630000" y="1540800"/>
            <a:ext cx="7887600" cy="48312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14061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0EED-6137-432B-B46B-5D1F148F6602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Explanation text formatting"/>
          <p:cNvSpPr txBox="1"/>
          <p:nvPr userDrawn="1"/>
        </p:nvSpPr>
        <p:spPr>
          <a:xfrm>
            <a:off x="-3048000" y="2112632"/>
            <a:ext cx="2880000" cy="2800767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Formatting text</a:t>
            </a: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In the text shape, four two styles are available: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List level 1: 18 pt blue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List level 2: 18 orange</a:t>
            </a:r>
          </a:p>
          <a:p>
            <a:pPr>
              <a:lnSpc>
                <a:spcPct val="100000"/>
              </a:lnSpc>
            </a:pP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You may select a style by pressing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at the beginning of a line: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en-US" sz="1400" u="none" baseline="0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  <a:endParaRPr lang="en-US" sz="1400" i="0" u="none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xplanation reset layout"/>
          <p:cNvSpPr txBox="1"/>
          <p:nvPr userDrawn="1"/>
        </p:nvSpPr>
        <p:spPr>
          <a:xfrm>
            <a:off x="-3048000" y="0"/>
            <a:ext cx="2880000" cy="1938992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i="0" u="none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layout</a:t>
            </a:r>
            <a:endParaRPr lang="en-US" sz="1400" b="0" i="0" u="none" baseline="0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If, after many manipulations, the layout has gone weird, you can always reset the slide to the original settings: on tab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click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resets the position of all placeholders and the formatting of text. It also undoes any cropping of pictures.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630000" y="1540800"/>
            <a:ext cx="4391943" cy="4831200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2"/>
          </p:nvPr>
        </p:nvSpPr>
        <p:spPr>
          <a:xfrm>
            <a:off x="5254171" y="1540800"/>
            <a:ext cx="3261179" cy="4831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9" name="Explanation pictures"/>
          <p:cNvSpPr txBox="1"/>
          <p:nvPr userDrawn="1"/>
        </p:nvSpPr>
        <p:spPr>
          <a:xfrm>
            <a:off x="9470892" y="0"/>
            <a:ext cx="2688028" cy="6678751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picture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picture icon and select your picture. Your picture will fill the shape from the centre of the picture.</a:t>
            </a: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Move / zoom picture in shape</a:t>
            </a:r>
          </a:p>
          <a:p>
            <a:pPr>
              <a:lnSpc>
                <a:spcPct val="100000"/>
              </a:lnSpc>
            </a:pP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After placing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picture, you may zoom or move the picture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the shape using the ‘cropping’ function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tab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click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Crop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Now you can enlarge/reduce, zoom in/out and crop the photo.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Once done, click anywhere 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 to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picture.</a:t>
            </a:r>
          </a:p>
          <a:p>
            <a:pPr marL="406337" indent="-406337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400" b="0" i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picture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current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Press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[Delete]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 sz="1400" b="1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the new picture using the icon.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1: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not use the ‘Change picture’ function, because then the picture will no longer follow the shape’s size.</a:t>
            </a:r>
          </a:p>
          <a:p>
            <a:pPr marL="0" marR="0" lvl="0" indent="0" algn="l" defTabSz="1432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2: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will probably need to reset the slide to it’s original layout. See the tip on the left hand side next to this slide.</a:t>
            </a:r>
            <a:endParaRPr lang="en-US" sz="1400" b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608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0EED-6137-432B-B46B-5D1F148F6602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Explanation text formatting"/>
          <p:cNvSpPr txBox="1"/>
          <p:nvPr userDrawn="1"/>
        </p:nvSpPr>
        <p:spPr>
          <a:xfrm>
            <a:off x="-3048000" y="2112632"/>
            <a:ext cx="2880000" cy="2800767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Formatting text</a:t>
            </a: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In the text shape, four two styles are available: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List level 1: 18 pt blue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List level 2: 18 orange</a:t>
            </a:r>
          </a:p>
          <a:p>
            <a:pPr>
              <a:lnSpc>
                <a:spcPct val="100000"/>
              </a:lnSpc>
            </a:pP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You may select a style by pressing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at the beginning of a line: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en-US" sz="1400" u="none" baseline="0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  <a:endParaRPr lang="en-US" sz="1400" i="0" u="none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xplanation reset layout"/>
          <p:cNvSpPr txBox="1"/>
          <p:nvPr userDrawn="1"/>
        </p:nvSpPr>
        <p:spPr>
          <a:xfrm>
            <a:off x="-3048000" y="0"/>
            <a:ext cx="2880000" cy="1938992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i="0" u="none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layout</a:t>
            </a:r>
            <a:endParaRPr lang="en-US" sz="1400" b="0" i="0" u="none" baseline="0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If, after many manipulations, the layout has gone weird, you can always reset the slide to the original settings: on tab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click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resets the position of all placeholders and the formatting of text. It also undoes any cropping of pictures.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4127045" y="1540800"/>
            <a:ext cx="4391943" cy="4831200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2"/>
          </p:nvPr>
        </p:nvSpPr>
        <p:spPr>
          <a:xfrm>
            <a:off x="628650" y="1540800"/>
            <a:ext cx="3261179" cy="4831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8" name="Explanation pictures"/>
          <p:cNvSpPr txBox="1"/>
          <p:nvPr userDrawn="1"/>
        </p:nvSpPr>
        <p:spPr>
          <a:xfrm>
            <a:off x="9470892" y="0"/>
            <a:ext cx="2688028" cy="6678751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picture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picture icon and select your picture. Your picture will fill the shape from the centre of the picture.</a:t>
            </a: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Move / zoom picture in shape</a:t>
            </a:r>
          </a:p>
          <a:p>
            <a:pPr>
              <a:lnSpc>
                <a:spcPct val="100000"/>
              </a:lnSpc>
            </a:pP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After placing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picture, you may zoom or move the picture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the shape using the ‘cropping’ function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tab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click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Crop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Now you can enlarge/reduce, zoom in/out and crop the photo.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Once done, click anywhere 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 to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picture.</a:t>
            </a:r>
          </a:p>
          <a:p>
            <a:pPr marL="406337" indent="-406337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400" b="0" i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picture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current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Press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[Delete]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 sz="1400" b="1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the new picture using the icon.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1: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not use the ‘Change picture’ function, because then the picture will no longer follow the shape’s size.</a:t>
            </a:r>
          </a:p>
          <a:p>
            <a:pPr marL="0" marR="0" lvl="0" indent="0" algn="l" defTabSz="1432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2: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will probably need to reset the slide to it’s original layout. See the tip on the left hand side next to this slide.</a:t>
            </a:r>
            <a:endParaRPr lang="en-US" sz="1400" b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663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0EED-6137-432B-B46B-5D1F148F6602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Explanation text formatting"/>
          <p:cNvSpPr txBox="1"/>
          <p:nvPr userDrawn="1"/>
        </p:nvSpPr>
        <p:spPr>
          <a:xfrm>
            <a:off x="-3048000" y="2112632"/>
            <a:ext cx="2880000" cy="2800767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Formatting text</a:t>
            </a: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In the text shape, four two styles are available: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List level 1: 18 pt blue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List level 2: 18 orange</a:t>
            </a:r>
          </a:p>
          <a:p>
            <a:pPr>
              <a:lnSpc>
                <a:spcPct val="100000"/>
              </a:lnSpc>
            </a:pP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You may select a style by pressing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at the beginning of a line: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en-US" sz="1400" u="none" baseline="0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  <a:endParaRPr lang="en-US" sz="1400" i="0" u="none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xplanation reset layout"/>
          <p:cNvSpPr txBox="1"/>
          <p:nvPr userDrawn="1"/>
        </p:nvSpPr>
        <p:spPr>
          <a:xfrm>
            <a:off x="-3048000" y="0"/>
            <a:ext cx="2880000" cy="1938992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i="0" u="none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layout</a:t>
            </a:r>
            <a:endParaRPr lang="en-US" sz="1400" b="0" i="0" u="none" baseline="0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If, after many manipulations, the layout has gone weird, you can always reset the slide to the original settings: on tab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click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resets the position of all placeholders and the formatting of text. It also undoes any cropping of pictures.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628651" y="1540800"/>
            <a:ext cx="7890338" cy="2340000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2"/>
          </p:nvPr>
        </p:nvSpPr>
        <p:spPr>
          <a:xfrm>
            <a:off x="628650" y="4032000"/>
            <a:ext cx="7886700" cy="23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8" name="Explanation pictures"/>
          <p:cNvSpPr txBox="1"/>
          <p:nvPr userDrawn="1"/>
        </p:nvSpPr>
        <p:spPr>
          <a:xfrm>
            <a:off x="9470892" y="0"/>
            <a:ext cx="2688028" cy="6678751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picture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picture icon and select your picture. Your picture will fill the shape from the centre of the picture.</a:t>
            </a: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Move / zoom picture in shape</a:t>
            </a:r>
          </a:p>
          <a:p>
            <a:pPr>
              <a:lnSpc>
                <a:spcPct val="100000"/>
              </a:lnSpc>
            </a:pP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After placing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picture, you may zoom or move the picture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the shape using the ‘cropping’ function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tab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click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Crop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Now you can enlarge/reduce, zoom in/out and crop the photo.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Once done, click anywhere 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 to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picture.</a:t>
            </a:r>
          </a:p>
          <a:p>
            <a:pPr marL="406337" indent="-406337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400" b="0" i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picture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current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Press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[Delete]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 sz="1400" b="1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the new picture using the icon.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1: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not use the ‘Change picture’ function, because then the picture will no longer follow the shape’s size.</a:t>
            </a:r>
          </a:p>
          <a:p>
            <a:pPr marL="0" marR="0" lvl="0" indent="0" algn="l" defTabSz="1432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2: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will probably need to reset the slide to it’s original layout. See the tip on the left hand side next to this slide.</a:t>
            </a:r>
            <a:endParaRPr lang="en-US" sz="1400" b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80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0EED-6137-432B-B46B-5D1F148F6602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Explanation text formatting"/>
          <p:cNvSpPr txBox="1"/>
          <p:nvPr userDrawn="1"/>
        </p:nvSpPr>
        <p:spPr>
          <a:xfrm>
            <a:off x="-3048000" y="2112632"/>
            <a:ext cx="2880000" cy="2800767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Formatting text</a:t>
            </a: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In the text shape, four two styles are available: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List level 1: 18 pt blue</a:t>
            </a:r>
          </a:p>
          <a:p>
            <a:pPr marL="174625" indent="-174625">
              <a:lnSpc>
                <a:spcPct val="100000"/>
              </a:lnSpc>
              <a:buFont typeface="+mj-lt"/>
              <a:buAutoNum type="arabicPeriod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List level 2: 18 orange</a:t>
            </a:r>
          </a:p>
          <a:p>
            <a:pPr>
              <a:lnSpc>
                <a:spcPct val="100000"/>
              </a:lnSpc>
            </a:pPr>
            <a:endParaRPr lang="en-US" sz="1400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You may select a style by pressing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 at the beginning of a line: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[Shift]+[Tab] brings you to the </a:t>
            </a:r>
            <a:r>
              <a:rPr lang="en-US" sz="1400" u="sng" baseline="0" noProof="1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en-US" sz="1400" u="none" baseline="0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noProof="1">
                <a:latin typeface="Arial" panose="020B0604020202020204" pitchFamily="34" charset="0"/>
                <a:cs typeface="Arial" panose="020B0604020202020204" pitchFamily="34" charset="0"/>
              </a:rPr>
              <a:t>text style.</a:t>
            </a:r>
            <a:endParaRPr lang="en-US" sz="1400" i="0" u="none" baseline="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xplanation reset layout"/>
          <p:cNvSpPr txBox="1"/>
          <p:nvPr userDrawn="1"/>
        </p:nvSpPr>
        <p:spPr>
          <a:xfrm>
            <a:off x="-3048000" y="0"/>
            <a:ext cx="2880000" cy="1938992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i="0" u="none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layout</a:t>
            </a:r>
            <a:endParaRPr lang="en-US" sz="1400" b="0" i="0" u="none" baseline="0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If, after many manipulations, the layout has gone weird, you can always reset the slide to the original settings: on tab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click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resets the position of all placeholders and the formatting of text. It also undoes any cropping of pictures.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628651" y="1540800"/>
            <a:ext cx="7890338" cy="2242666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Explanation pictures"/>
          <p:cNvSpPr txBox="1"/>
          <p:nvPr userDrawn="1"/>
        </p:nvSpPr>
        <p:spPr>
          <a:xfrm>
            <a:off x="9470892" y="0"/>
            <a:ext cx="2688028" cy="6678751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picture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picture icon and select your picture. Your picture will fill the shape from the centre of the picture.</a:t>
            </a: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Move / zoom picture in shape</a:t>
            </a:r>
          </a:p>
          <a:p>
            <a:pPr>
              <a:lnSpc>
                <a:spcPct val="100000"/>
              </a:lnSpc>
            </a:pP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After placing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picture, you may zoom or move the picture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the shape using the ‘cropping’ function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tab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click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Crop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Now you can enlarge/reduce, zoom in/out and crop the photo.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Once done, click anywhere 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 to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picture.</a:t>
            </a:r>
          </a:p>
          <a:p>
            <a:pPr marL="406337" indent="-406337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400" b="0" i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picture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current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Press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[Delete]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 sz="1400" b="1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the new picture using the icon.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1: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not use the ‘Change picture’ function, because then the picture will no longer follow the shape’s size.</a:t>
            </a:r>
          </a:p>
          <a:p>
            <a:pPr marL="0" marR="0" lvl="0" indent="0" algn="l" defTabSz="1432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2: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will probably need to reset the slide to it’s original layout. See the tip on the left hand side next to this slide.</a:t>
            </a:r>
            <a:endParaRPr lang="en-US" sz="1400" b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2"/>
          </p:nvPr>
        </p:nvSpPr>
        <p:spPr>
          <a:xfrm>
            <a:off x="630000" y="4032000"/>
            <a:ext cx="7890338" cy="2340000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630000" y="1540800"/>
            <a:ext cx="7886700" cy="23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315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slide no.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0EED-6137-432B-B46B-5D1F148F6602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2" name="Explanation reset layout"/>
          <p:cNvSpPr txBox="1"/>
          <p:nvPr userDrawn="1"/>
        </p:nvSpPr>
        <p:spPr>
          <a:xfrm>
            <a:off x="-3048000" y="0"/>
            <a:ext cx="2880000" cy="1938992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i="0" u="none" baseline="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layout</a:t>
            </a:r>
            <a:endParaRPr lang="en-US" sz="1400" b="0" i="0" u="none" baseline="0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If, after many manipulations, the layout has gone weird, you can always reset the slide to the original settings: on tab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click </a:t>
            </a:r>
            <a:r>
              <a:rPr lang="en-US" sz="1400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  <a:r>
              <a:rPr 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resets the position of all placeholders and the formatting of text. It also undoes any cropping of pictures.</a:t>
            </a:r>
          </a:p>
        </p:txBody>
      </p:sp>
      <p:sp>
        <p:nvSpPr>
          <p:cNvPr id="4" name="Placeholder picture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8" name="Explanation pictures"/>
          <p:cNvSpPr txBox="1"/>
          <p:nvPr userDrawn="1"/>
        </p:nvSpPr>
        <p:spPr>
          <a:xfrm>
            <a:off x="9470892" y="0"/>
            <a:ext cx="2688028" cy="6678751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picture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picture icon and select your picture. Your picture will fill the shape from the centre of the picture.</a:t>
            </a: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400" kern="120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Move / zoom picture in shape</a:t>
            </a:r>
          </a:p>
          <a:p>
            <a:pPr>
              <a:lnSpc>
                <a:spcPct val="100000"/>
              </a:lnSpc>
            </a:pP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After placing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u="none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picture, you may zoom or move the picture</a:t>
            </a:r>
            <a:r>
              <a:rPr lang="en-US" sz="1400" b="0" u="none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the shape using the ‘cropping’ function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kern="120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tab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</a:t>
            </a:r>
            <a:r>
              <a:rPr lang="en-US" sz="140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click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Crop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Now you can enlarge/reduce, zoom in/out and crop the photo.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Once done, click anywhere 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 to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lang="en-US" sz="1400" b="0" i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i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picture.</a:t>
            </a:r>
          </a:p>
          <a:p>
            <a:pPr marL="406337" indent="-406337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400" b="0" i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u="none" kern="1200" noProof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picture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current picture.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Press </a:t>
            </a:r>
            <a:r>
              <a:rPr lang="en-US" sz="1400" b="1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[Delete]</a:t>
            </a: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 sz="1400" b="1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the new picture using the icon.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1: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not use the ‘Change picture’ function, because then the picture will no longer follow the shape’s size.</a:t>
            </a:r>
          </a:p>
          <a:p>
            <a:pPr marL="0" marR="0" lvl="0" indent="0" algn="l" defTabSz="1432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b="1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2:</a:t>
            </a:r>
            <a:r>
              <a:rPr lang="nl-NL" sz="1400" b="0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will probably need to reset the slide to it’s original layout. See the tip on the left hand side next to this slide.</a:t>
            </a:r>
            <a:endParaRPr lang="en-US" sz="1400" b="0" kern="1200" baseline="0" noProof="1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Placeholder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8773200" y="331200"/>
            <a:ext cx="370800" cy="1008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‘</a:t>
            </a:r>
          </a:p>
        </p:txBody>
      </p:sp>
    </p:spTree>
    <p:extLst>
      <p:ext uri="{BB962C8B-B14F-4D97-AF65-F5344CB8AC3E}">
        <p14:creationId xmlns:p14="http://schemas.microsoft.com/office/powerpoint/2010/main" val="3506011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0EED-6137-432B-B46B-5D1F148F660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0224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theme" Target="../theme/theme2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564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542196"/>
            <a:ext cx="7886700" cy="48313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515350" y="6492875"/>
            <a:ext cx="44383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D0EED-6137-432B-B46B-5D1F148F6602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7" name="Picture 8" descr="Driehoekj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774359" y="332655"/>
            <a:ext cx="369642" cy="100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4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54" r:id="rId9"/>
    <p:sldLayoutId id="2147483655" r:id="rId10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2400"/>
        </a:lnSpc>
        <a:spcBef>
          <a:spcPts val="0"/>
        </a:spcBef>
        <a:buClr>
          <a:schemeClr val="bg1"/>
        </a:buClr>
        <a:buSzPct val="25000"/>
        <a:buFont typeface="Verdana" panose="020B0604030504040204" pitchFamily="34" charset="0"/>
        <a:buChar char="‛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ts val="2400"/>
        </a:lnSpc>
        <a:spcBef>
          <a:spcPts val="0"/>
        </a:spcBef>
        <a:buClr>
          <a:schemeClr val="bg1"/>
        </a:buClr>
        <a:buSzPct val="25000"/>
        <a:buFont typeface="Verdana" panose="020B0604030504040204" pitchFamily="34" charset="0"/>
        <a:buChar char="‛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270000" indent="-270000" algn="l" defTabSz="6858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70000" algn="l" defTabSz="685800" rtl="0" eaLnBrk="1" latinLnBrk="0" hangingPunct="1">
        <a:lnSpc>
          <a:spcPts val="2400"/>
        </a:lnSpc>
        <a:spcBef>
          <a:spcPts val="0"/>
        </a:spcBef>
        <a:buFont typeface="Verdana" panose="020B060403050404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270000" algn="l" defTabSz="685800" rtl="0" eaLnBrk="1" latinLnBrk="0" hangingPunct="1">
        <a:lnSpc>
          <a:spcPts val="2400"/>
        </a:lnSpc>
        <a:spcBef>
          <a:spcPts val="0"/>
        </a:spcBef>
        <a:buSzPct val="80000"/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564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542196"/>
            <a:ext cx="7886700" cy="48313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515350" y="6492875"/>
            <a:ext cx="44383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D0EED-6137-432B-B46B-5D1F148F6602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7" name="Picture 8" descr="Driehoekj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774359" y="332655"/>
            <a:ext cx="369642" cy="100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6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4" r:id="rId4"/>
    <p:sldLayoutId id="2147483667" r:id="rId5"/>
    <p:sldLayoutId id="2147483669" r:id="rId6"/>
    <p:sldLayoutId id="2147483670" r:id="rId7"/>
    <p:sldLayoutId id="2147483668" r:id="rId8"/>
    <p:sldLayoutId id="2147483665" r:id="rId9"/>
    <p:sldLayoutId id="2147483666" r:id="rId10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2400"/>
        </a:lnSpc>
        <a:spcBef>
          <a:spcPts val="0"/>
        </a:spcBef>
        <a:buClr>
          <a:schemeClr val="bg1"/>
        </a:buClr>
        <a:buSzPct val="25000"/>
        <a:buFont typeface="Verdana" panose="020B0604030504040204" pitchFamily="34" charset="0"/>
        <a:buChar char="‛"/>
        <a:defRPr sz="18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ts val="2400"/>
        </a:lnSpc>
        <a:spcBef>
          <a:spcPts val="0"/>
        </a:spcBef>
        <a:buClr>
          <a:schemeClr val="bg1"/>
        </a:buClr>
        <a:buSzPct val="25000"/>
        <a:buFont typeface="Verdana" panose="020B0604030504040204" pitchFamily="34" charset="0"/>
        <a:buChar char="‛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270000" indent="-270000" algn="l" defTabSz="6858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70000" algn="l" defTabSz="685800" rtl="0" eaLnBrk="1" latinLnBrk="0" hangingPunct="1">
        <a:lnSpc>
          <a:spcPts val="2400"/>
        </a:lnSpc>
        <a:spcBef>
          <a:spcPts val="0"/>
        </a:spcBef>
        <a:buFont typeface="Verdana" panose="020B060403050404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270000" algn="l" defTabSz="685800" rtl="0" eaLnBrk="1" latinLnBrk="0" hangingPunct="1">
        <a:lnSpc>
          <a:spcPts val="2400"/>
        </a:lnSpc>
        <a:spcBef>
          <a:spcPts val="0"/>
        </a:spcBef>
        <a:buSzPct val="80000"/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0764" y="1520132"/>
            <a:ext cx="4206922" cy="1921088"/>
          </a:xfrm>
        </p:spPr>
        <p:txBody>
          <a:bodyPr>
            <a:noAutofit/>
          </a:bodyPr>
          <a:lstStyle/>
          <a:p>
            <a:pPr algn="ctr"/>
            <a:r>
              <a:rPr lang="nl-BE" sz="2800" b="1" dirty="0" smtClean="0"/>
              <a:t>Een Leven Lang Ontwikkelen: iedereen verdient die kans!</a:t>
            </a:r>
            <a:endParaRPr lang="nl-BE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1300" y="4557673"/>
            <a:ext cx="4206922" cy="837741"/>
          </a:xfrm>
        </p:spPr>
        <p:txBody>
          <a:bodyPr/>
          <a:lstStyle/>
          <a:p>
            <a:r>
              <a:rPr lang="nl-BE" i="1" dirty="0"/>
              <a:t>Prof. Dr. Maurice de Greef</a:t>
            </a:r>
          </a:p>
          <a:p>
            <a:r>
              <a:rPr lang="nl-BE" i="1" dirty="0"/>
              <a:t>Vrije Universiteit Brussel</a:t>
            </a:r>
          </a:p>
        </p:txBody>
      </p:sp>
      <p:pic>
        <p:nvPicPr>
          <p:cNvPr id="5" name="Tijdelijke aanduiding voor afbeelding 4" descr="Cartoon 16 Zelfsturing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9" b="15249"/>
          <a:stretch>
            <a:fillRect/>
          </a:stretch>
        </p:blipFill>
        <p:spPr>
          <a:xfrm>
            <a:off x="5142480" y="1490615"/>
            <a:ext cx="3779885" cy="3779885"/>
          </a:xfr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7154068" y="5349383"/>
            <a:ext cx="1789359" cy="346386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10000"/>
          </a:bodyPr>
          <a:lstStyle>
            <a:lvl1pPr marL="0" indent="0" algn="l" defTabSz="6858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bg1"/>
              </a:buClr>
              <a:buSzPct val="25000"/>
              <a:buFont typeface="Verdana" panose="020B060403050404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bg1"/>
              </a:buClr>
              <a:buSzPct val="25000"/>
              <a:buFont typeface="Verdana" panose="020B0604030504040204" pitchFamily="34" charset="0"/>
              <a:buNone/>
              <a:defRPr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ts val="2400"/>
              </a:lnSpc>
              <a:spcBef>
                <a:spcPts val="0"/>
              </a:spcBef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ts val="2400"/>
              </a:lnSpc>
              <a:spcBef>
                <a:spcPts val="0"/>
              </a:spcBef>
              <a:buSzPct val="80000"/>
              <a:buFont typeface="Courier New" panose="02070309020205020404" pitchFamily="49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400" dirty="0"/>
              <a:t>© Volwassenenleren.nl</a:t>
            </a:r>
          </a:p>
        </p:txBody>
      </p:sp>
      <p:pic>
        <p:nvPicPr>
          <p:cNvPr id="9" name="Afbeelding 8" descr="unitwin_bel_university_vrije_du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0" y="5994750"/>
            <a:ext cx="1168400" cy="68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74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" y="405775"/>
            <a:ext cx="8851900" cy="1143000"/>
          </a:xfrm>
        </p:spPr>
        <p:txBody>
          <a:bodyPr>
            <a:noAutofit/>
          </a:bodyPr>
          <a:lstStyle/>
          <a:p>
            <a:pPr algn="ctr"/>
            <a:r>
              <a:rPr lang="nl-NL" b="1" dirty="0" smtClean="0">
                <a:solidFill>
                  <a:srgbClr val="000000"/>
                </a:solidFill>
                <a:latin typeface="+mn-lt"/>
              </a:rPr>
              <a:t>Voor wie werkt het?</a:t>
            </a:r>
            <a:endParaRPr lang="nl-NL" sz="2400" i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6" name="Afbeelding 5" descr="VUB LOGO-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" y="6119952"/>
            <a:ext cx="1457452" cy="649148"/>
          </a:xfrm>
          <a:prstGeom prst="rect">
            <a:avLst/>
          </a:prstGeom>
        </p:spPr>
      </p:pic>
      <p:pic>
        <p:nvPicPr>
          <p:cNvPr id="9" name="Afbeelding 8" descr="unitwin_bel_university_vrije_du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0" y="6058250"/>
            <a:ext cx="1168400" cy="686013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6793481" y="5474822"/>
            <a:ext cx="1092385" cy="3424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6858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bg1"/>
              </a:buClr>
              <a:buSzPct val="25000"/>
              <a:buFont typeface="Verdana" panose="020B060403050404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bg1"/>
              </a:buClr>
              <a:buSzPct val="25000"/>
              <a:buFont typeface="Verdana" panose="020B0604030504040204" pitchFamily="34" charset="0"/>
              <a:buNone/>
              <a:defRPr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ts val="2400"/>
              </a:lnSpc>
              <a:spcBef>
                <a:spcPts val="0"/>
              </a:spcBef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ts val="2400"/>
              </a:lnSpc>
              <a:spcBef>
                <a:spcPts val="0"/>
              </a:spcBef>
              <a:buSzPct val="80000"/>
              <a:buFont typeface="Courier New" panose="02070309020205020404" pitchFamily="49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400" dirty="0"/>
              <a:t>© </a:t>
            </a:r>
            <a:r>
              <a:rPr lang="nl-BE" sz="1400" dirty="0" smtClean="0"/>
              <a:t>Geralt</a:t>
            </a:r>
            <a:endParaRPr lang="nl-BE" sz="1400" dirty="0"/>
          </a:p>
        </p:txBody>
      </p:sp>
      <p:pic>
        <p:nvPicPr>
          <p:cNvPr id="3" name="Afbeelding 2" descr="photomontage-556811_192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569" y="1063409"/>
            <a:ext cx="6333778" cy="44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3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6900" y="253375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nl-NL" b="1" dirty="0">
                <a:solidFill>
                  <a:srgbClr val="000000"/>
                </a:solidFill>
                <a:latin typeface="+mn-lt"/>
              </a:rPr>
              <a:t>Oftewel groepen met een achterstand bestaan niet?</a:t>
            </a:r>
            <a:endParaRPr lang="nl-NL" sz="2400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508000" y="1239044"/>
            <a:ext cx="8280400" cy="5877272"/>
          </a:xfrm>
        </p:spPr>
        <p:txBody>
          <a:bodyPr>
            <a:normAutofit/>
          </a:bodyPr>
          <a:lstStyle/>
          <a:p>
            <a:pPr marL="265113" lvl="3" indent="0">
              <a:buNone/>
            </a:pPr>
            <a:endParaRPr lang="nl-NL" sz="1800" b="1" dirty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  <a:p>
            <a:pPr marL="722313" lvl="3" indent="-457200">
              <a:buAutoNum type="arabicPeriod"/>
            </a:pPr>
            <a:r>
              <a:rPr lang="nl-NL" sz="1800" b="1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Migranten: </a:t>
            </a:r>
            <a:r>
              <a:rPr lang="nl-NL" sz="18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19% tot 26% risico op armoede </a:t>
            </a:r>
            <a:r>
              <a:rPr lang="nl-NL" sz="12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(European </a:t>
            </a:r>
            <a:r>
              <a:rPr lang="nl-NL" sz="1200" dirty="0" err="1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Commission</a:t>
            </a:r>
            <a:r>
              <a:rPr lang="nl-NL" sz="12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, 2010)</a:t>
            </a:r>
          </a:p>
          <a:p>
            <a:pPr marL="265113" lvl="3" indent="0">
              <a:buNone/>
            </a:pPr>
            <a:endParaRPr lang="nl-NL" sz="1200" b="1" dirty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  <a:p>
            <a:pPr marL="722313" lvl="3" indent="-457200">
              <a:buFont typeface="+mj-lt"/>
              <a:buAutoNum type="arabicPeriod" startAt="2"/>
            </a:pPr>
            <a:r>
              <a:rPr lang="nl-NL" sz="1800" b="1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Ouderen: </a:t>
            </a:r>
            <a:r>
              <a:rPr lang="nl-NL" sz="18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cumulatieve achterstelling </a:t>
            </a:r>
            <a:r>
              <a:rPr lang="nl-NL" sz="12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(</a:t>
            </a:r>
            <a:r>
              <a:rPr lang="nl-NL" sz="1200" dirty="0" err="1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Verté</a:t>
            </a:r>
            <a:r>
              <a:rPr lang="nl-NL" sz="12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, 2015)</a:t>
            </a:r>
          </a:p>
          <a:p>
            <a:pPr marL="265113" lvl="3" indent="0">
              <a:buNone/>
            </a:pPr>
            <a:endParaRPr lang="nl-NL" sz="1200" b="1" dirty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  <a:p>
            <a:pPr marL="722313" lvl="3" indent="-457200">
              <a:buFont typeface="+mj-lt"/>
              <a:buAutoNum type="arabicPeriod" startAt="3"/>
            </a:pPr>
            <a:r>
              <a:rPr lang="nl-NL" sz="1800" b="1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Risicojongeren: </a:t>
            </a:r>
            <a:r>
              <a:rPr lang="nl-NL" sz="18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21.5% risico op armoede </a:t>
            </a:r>
            <a:r>
              <a:rPr lang="nl-NL" sz="12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(</a:t>
            </a:r>
            <a:r>
              <a:rPr lang="nl-NL" sz="1200" dirty="0" err="1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Eurostat</a:t>
            </a:r>
            <a:r>
              <a:rPr lang="nl-NL" sz="12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, 2018)</a:t>
            </a:r>
          </a:p>
          <a:p>
            <a:pPr marL="265113" lvl="3" indent="0">
              <a:buNone/>
            </a:pPr>
            <a:endParaRPr lang="nl-NL" sz="1200" b="1" dirty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  <a:p>
            <a:pPr marL="722313" lvl="3" indent="-457200">
              <a:buFont typeface="+mj-lt"/>
              <a:buAutoNum type="arabicPeriod" startAt="4"/>
            </a:pPr>
            <a:r>
              <a:rPr lang="nl-NL" sz="1800" b="1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Vrouwen: </a:t>
            </a:r>
            <a:r>
              <a:rPr lang="nl-NL" sz="18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slechtere positie op arbeidsmarkt </a:t>
            </a:r>
            <a:r>
              <a:rPr lang="nl-NL" sz="12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(European </a:t>
            </a:r>
            <a:r>
              <a:rPr lang="nl-NL" sz="1200" dirty="0" err="1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Commission</a:t>
            </a:r>
            <a:r>
              <a:rPr lang="nl-NL" sz="12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, 2018)</a:t>
            </a:r>
          </a:p>
          <a:p>
            <a:pPr marL="265113" lvl="3" indent="0">
              <a:buNone/>
            </a:pPr>
            <a:endParaRPr lang="nl-NL" sz="1200" b="1" dirty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  <a:p>
            <a:pPr marL="722313" lvl="3" indent="-457200">
              <a:buFont typeface="+mj-lt"/>
              <a:buAutoNum type="arabicPeriod" startAt="5"/>
            </a:pPr>
            <a:r>
              <a:rPr lang="nl-NL" sz="1800" b="1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Laagopgeleiden: </a:t>
            </a:r>
            <a:r>
              <a:rPr lang="nl-NL" sz="18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eerder depressieve gevoelens en minder </a:t>
            </a:r>
          </a:p>
          <a:p>
            <a:pPr marL="265113" lvl="3" indent="0">
              <a:buNone/>
            </a:pPr>
            <a:r>
              <a:rPr lang="nl-NL" sz="18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	vaak gelukkig </a:t>
            </a:r>
            <a:r>
              <a:rPr lang="nl-NL" sz="12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(</a:t>
            </a:r>
            <a:r>
              <a:rPr lang="nl-NL" sz="1200" dirty="0" err="1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Eurostat</a:t>
            </a:r>
            <a:r>
              <a:rPr lang="nl-NL" sz="12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, 2018)</a:t>
            </a:r>
          </a:p>
          <a:p>
            <a:pPr marL="722313" lvl="3" indent="-457200">
              <a:buFont typeface="+mj-lt"/>
              <a:buAutoNum type="arabicPeriod"/>
            </a:pPr>
            <a:endParaRPr lang="nl-NL" sz="2000" b="1" dirty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  <a:p>
            <a:pPr marL="722313" lvl="3" indent="-457200">
              <a:buFont typeface="+mj-lt"/>
              <a:buAutoNum type="arabicPeriod" startAt="6"/>
            </a:pPr>
            <a:r>
              <a:rPr lang="nl-NL" sz="1800" b="1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Laaggeletterden: </a:t>
            </a:r>
            <a:r>
              <a:rPr lang="nl-NL" sz="18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groter percentage werkloos en geven vaker aan een matige / heel slechte gezondheidsstatus te hebben </a:t>
            </a:r>
            <a:r>
              <a:rPr lang="nl-NL" sz="12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(Buisman et al., 2013 / Buisman en </a:t>
            </a:r>
            <a:r>
              <a:rPr lang="nl-NL" sz="1200" dirty="0" err="1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Houtkoop</a:t>
            </a:r>
            <a:r>
              <a:rPr lang="nl-NL" sz="12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, 2014)</a:t>
            </a:r>
          </a:p>
          <a:p>
            <a:pPr marL="722313" lvl="3" indent="-457200">
              <a:buFont typeface="+mj-lt"/>
              <a:buAutoNum type="arabicPeriod" startAt="3"/>
            </a:pPr>
            <a:endParaRPr lang="nl-NL" sz="1800" b="1" dirty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  <a:p>
            <a:pPr marL="722313" lvl="3" indent="-457200">
              <a:buFont typeface="+mj-lt"/>
              <a:buAutoNum type="arabicPeriod" startAt="3"/>
            </a:pPr>
            <a:endParaRPr lang="nl-NL" sz="1800" b="1" dirty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  <a:p>
            <a:pPr marL="722313" lvl="3" indent="-457200">
              <a:buFont typeface="+mj-lt"/>
              <a:buAutoNum type="arabicPeriod" startAt="3"/>
            </a:pPr>
            <a:endParaRPr lang="nl-NL" sz="1800" b="1" dirty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  <a:p>
            <a:pPr marL="722313" lvl="3" indent="-457200">
              <a:buFont typeface="Wingdings" pitchFamily="2" charset="2"/>
              <a:buChar char="ü"/>
            </a:pPr>
            <a:endParaRPr lang="nl-NL" sz="1800" b="1" dirty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  <a:p>
            <a:pPr marL="722313" lvl="3" indent="-457200">
              <a:buFont typeface="Wingdings" pitchFamily="2" charset="2"/>
              <a:buChar char="ü"/>
            </a:pPr>
            <a:endParaRPr lang="nl-NL" sz="1800" b="1" dirty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  <a:p>
            <a:pPr marL="722313" lvl="3" indent="-457200">
              <a:buFont typeface="Wingdings" pitchFamily="2" charset="2"/>
              <a:buChar char="ü"/>
            </a:pPr>
            <a:endParaRPr lang="nl-NL" sz="1800" b="1" dirty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  <a:p>
            <a:pPr marL="722313" lvl="4" indent="-457200">
              <a:buFont typeface="Wingdings" pitchFamily="2" charset="2"/>
              <a:buChar char="§"/>
            </a:pPr>
            <a:endParaRPr lang="nl-NL" sz="1800" b="1" dirty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  <a:p>
            <a:pPr marL="722313" lvl="4" indent="-457200">
              <a:buNone/>
            </a:pPr>
            <a:endParaRPr lang="nl-NL" sz="1800" b="1" dirty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  <a:p>
            <a:pPr marL="722313" lvl="4" indent="-457200">
              <a:buFont typeface="Wingdings" pitchFamily="2" charset="2"/>
              <a:buChar char="§"/>
            </a:pPr>
            <a:endParaRPr lang="nl-NL" sz="1800" b="1" dirty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  <a:p>
            <a:pPr marL="722313" lvl="3" indent="-457200">
              <a:buFont typeface="Wingdings" pitchFamily="2" charset="2"/>
              <a:buChar char="ü"/>
            </a:pPr>
            <a:endParaRPr lang="nl-NL" sz="1800" b="1" dirty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Afbeelding 5" descr="VUB LOGO-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8" y="6154000"/>
            <a:ext cx="1266952" cy="564299"/>
          </a:xfrm>
          <a:prstGeom prst="rect">
            <a:avLst/>
          </a:prstGeom>
        </p:spPr>
      </p:pic>
      <p:pic>
        <p:nvPicPr>
          <p:cNvPr id="7" name="Afbeelding 6" descr="unitwin_bel_university_vrije_du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00" y="6070950"/>
            <a:ext cx="1168400" cy="68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6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225427"/>
            <a:ext cx="7886700" cy="9756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err="1"/>
              <a:t>Zelfs</a:t>
            </a:r>
            <a:r>
              <a:rPr lang="en-US" sz="3600" b="1" dirty="0"/>
              <a:t> </a:t>
            </a:r>
            <a:r>
              <a:rPr lang="en-US" sz="3600" b="1" dirty="0" err="1"/>
              <a:t>bij</a:t>
            </a:r>
            <a:r>
              <a:rPr lang="en-US" sz="3600" b="1" dirty="0"/>
              <a:t> </a:t>
            </a:r>
            <a:r>
              <a:rPr lang="en-US" sz="3600" b="1" dirty="0" err="1"/>
              <a:t>groepen</a:t>
            </a:r>
            <a:r>
              <a:rPr lang="en-US" sz="3600" b="1" dirty="0"/>
              <a:t> </a:t>
            </a:r>
            <a:r>
              <a:rPr lang="en-US" sz="3600" b="1" dirty="0" err="1"/>
              <a:t>waar</a:t>
            </a:r>
            <a:r>
              <a:rPr lang="en-US" sz="3600" b="1" dirty="0"/>
              <a:t> men het </a:t>
            </a:r>
            <a:r>
              <a:rPr lang="en-US" sz="3600" b="1" dirty="0" err="1"/>
              <a:t>wellicht</a:t>
            </a:r>
            <a:r>
              <a:rPr lang="en-US" sz="3600" b="1" dirty="0"/>
              <a:t> minder </a:t>
            </a:r>
            <a:r>
              <a:rPr lang="en-US" sz="3600" b="1" dirty="0" err="1"/>
              <a:t>verwacht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2000" i="1" dirty="0" err="1"/>
              <a:t>Onderzoek</a:t>
            </a:r>
            <a:r>
              <a:rPr lang="en-US" sz="2000" i="1" dirty="0"/>
              <a:t> </a:t>
            </a:r>
            <a:r>
              <a:rPr lang="en-US" sz="2000" i="1" dirty="0" err="1"/>
              <a:t>LVB’ers</a:t>
            </a:r>
            <a:r>
              <a:rPr lang="en-US" sz="2000" i="1" dirty="0"/>
              <a:t> </a:t>
            </a:r>
            <a:r>
              <a:rPr lang="en-US" sz="2000" i="1" dirty="0" err="1"/>
              <a:t>bij</a:t>
            </a:r>
            <a:r>
              <a:rPr lang="en-US" sz="2000" i="1" dirty="0"/>
              <a:t> </a:t>
            </a:r>
            <a:r>
              <a:rPr lang="en-US" sz="2000" i="1" dirty="0" err="1"/>
              <a:t>avZ</a:t>
            </a:r>
            <a:endParaRPr lang="en-GB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637" y="1384980"/>
            <a:ext cx="8458200" cy="2736304"/>
          </a:xfrm>
        </p:spPr>
        <p:txBody>
          <a:bodyPr>
            <a:noAutofit/>
          </a:bodyPr>
          <a:lstStyle/>
          <a:p>
            <a:pPr marL="530225" lvl="4" indent="-457200">
              <a:buNone/>
            </a:pPr>
            <a:r>
              <a:rPr lang="nl-NL" sz="1800" dirty="0">
                <a:ea typeface="Verdana" pitchFamily="34" charset="0"/>
                <a:cs typeface="Verdana" pitchFamily="34" charset="0"/>
              </a:rPr>
              <a:t>Duidelijk wordt, dat:</a:t>
            </a:r>
            <a:endParaRPr lang="nl-NL" sz="1800" dirty="0">
              <a:ea typeface="Verdana" pitchFamily="34" charset="0"/>
              <a:cs typeface="Garamond"/>
            </a:endParaRPr>
          </a:p>
          <a:p>
            <a:pPr marL="530225" lvl="0" indent="-457200">
              <a:buClr>
                <a:schemeClr val="tx1"/>
              </a:buClr>
              <a:buSzPct val="100000"/>
              <a:buFont typeface="Wingdings" charset="2"/>
              <a:buChar char="Ø"/>
            </a:pPr>
            <a:r>
              <a:rPr lang="nl-NL" b="0" dirty="0">
                <a:cs typeface="Garamond"/>
              </a:rPr>
              <a:t>circa 66% zelfstandig(er) is gaan wonen;</a:t>
            </a:r>
          </a:p>
          <a:p>
            <a:pPr marL="530225" lvl="0" indent="-457200">
              <a:buClr>
                <a:schemeClr val="tx1"/>
              </a:buClr>
              <a:buSzPct val="100000"/>
              <a:buFont typeface="Wingdings" charset="2"/>
              <a:buChar char="Ø"/>
            </a:pPr>
            <a:endParaRPr lang="nl-NL" b="0" dirty="0">
              <a:cs typeface="Garamond"/>
            </a:endParaRPr>
          </a:p>
          <a:p>
            <a:pPr marL="530225" lvl="0" indent="-457200">
              <a:buClr>
                <a:schemeClr val="tx1"/>
              </a:buClr>
              <a:buSzPct val="100000"/>
              <a:buFont typeface="Wingdings" charset="2"/>
              <a:buChar char="Ø"/>
            </a:pPr>
            <a:r>
              <a:rPr lang="nl-NL" b="0" dirty="0">
                <a:cs typeface="Garamond"/>
              </a:rPr>
              <a:t>circa 78% meer kansen heeft gekregen op de arbeidsmarkt, doordat men kon doorstromen naar het MBO, stage is gaan lopen of een betere plek op de arbeidsmarkt heeft gevonden;</a:t>
            </a:r>
          </a:p>
          <a:p>
            <a:pPr marL="530225" lvl="0" indent="-457200">
              <a:buClr>
                <a:schemeClr val="tx1"/>
              </a:buClr>
              <a:buSzPct val="100000"/>
              <a:buFont typeface="Wingdings" charset="2"/>
              <a:buChar char="Ø"/>
            </a:pPr>
            <a:endParaRPr lang="nl-NL" b="0" dirty="0">
              <a:cs typeface="Garamond"/>
            </a:endParaRPr>
          </a:p>
          <a:p>
            <a:pPr marL="530225" lvl="0" indent="-457200">
              <a:buClr>
                <a:schemeClr val="tx1"/>
              </a:buClr>
              <a:buSzPct val="100000"/>
              <a:buFont typeface="Wingdings" charset="2"/>
              <a:buChar char="Ø"/>
            </a:pPr>
            <a:r>
              <a:rPr lang="nl-NL" b="0" dirty="0">
                <a:cs typeface="Garamond"/>
              </a:rPr>
              <a:t>circa 63% een beter zelfbeeld en meer zelfvertrouwen heeft verkregen;</a:t>
            </a:r>
          </a:p>
          <a:p>
            <a:pPr marL="530225" lvl="0" indent="-457200">
              <a:buClr>
                <a:schemeClr val="tx1"/>
              </a:buClr>
              <a:buSzPct val="100000"/>
              <a:buFont typeface="Wingdings" charset="2"/>
              <a:buChar char="Ø"/>
            </a:pPr>
            <a:endParaRPr lang="nl-NL" b="0" dirty="0">
              <a:cs typeface="Garamond"/>
            </a:endParaRPr>
          </a:p>
          <a:p>
            <a:pPr marL="530225" lvl="0" indent="-457200">
              <a:buClr>
                <a:schemeClr val="tx1"/>
              </a:buClr>
              <a:buSzPct val="100000"/>
              <a:buFont typeface="Wingdings" charset="2"/>
              <a:buChar char="Ø"/>
            </a:pPr>
            <a:r>
              <a:rPr lang="nl-NL" b="0" dirty="0">
                <a:cs typeface="Garamond"/>
              </a:rPr>
              <a:t>circa 69% een betere taal- en rekenbeheersing heeft gekregen naast betere digitale vaardigheden;</a:t>
            </a:r>
          </a:p>
          <a:p>
            <a:pPr marL="530225" lvl="0" indent="-457200">
              <a:buClr>
                <a:schemeClr val="tx1"/>
              </a:buClr>
              <a:buSzPct val="100000"/>
              <a:buFont typeface="Wingdings" charset="2"/>
              <a:buChar char="Ø"/>
            </a:pPr>
            <a:endParaRPr lang="nl-NL" b="0" dirty="0">
              <a:cs typeface="Garamond"/>
            </a:endParaRPr>
          </a:p>
          <a:p>
            <a:pPr marL="530225" lvl="0" indent="-457200">
              <a:buClr>
                <a:schemeClr val="tx1"/>
              </a:buClr>
              <a:buSzPct val="100000"/>
              <a:buFont typeface="Wingdings" charset="2"/>
              <a:buChar char="Ø"/>
            </a:pPr>
            <a:r>
              <a:rPr lang="nl-NL" b="0" dirty="0">
                <a:cs typeface="Garamond"/>
              </a:rPr>
              <a:t>circa 59% meer is gaan ondernemen in de omgeving en andere mensen heeft ontmoet.</a:t>
            </a:r>
          </a:p>
          <a:p>
            <a:pPr marL="285750" indent="-285750">
              <a:buClr>
                <a:schemeClr val="tx1"/>
              </a:buClr>
              <a:buSzPct val="100000"/>
              <a:buFont typeface="Wingdings" charset="2"/>
              <a:buChar char="Ø"/>
            </a:pPr>
            <a:endParaRPr lang="en-GB" b="0" dirty="0"/>
          </a:p>
        </p:txBody>
      </p:sp>
      <p:pic>
        <p:nvPicPr>
          <p:cNvPr id="7" name="Afbeelding 6" descr="VUB LOGO-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21" y="6073313"/>
            <a:ext cx="1296216" cy="577334"/>
          </a:xfrm>
          <a:prstGeom prst="rect">
            <a:avLst/>
          </a:prstGeom>
        </p:spPr>
      </p:pic>
      <p:pic>
        <p:nvPicPr>
          <p:cNvPr id="8" name="Afbeelding 7" descr="unitwin_bel_university_vrije_du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00" y="6020150"/>
            <a:ext cx="1168400" cy="68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9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" y="405775"/>
            <a:ext cx="8851900" cy="1143000"/>
          </a:xfrm>
        </p:spPr>
        <p:txBody>
          <a:bodyPr>
            <a:noAutofit/>
          </a:bodyPr>
          <a:lstStyle/>
          <a:p>
            <a:pPr algn="ctr"/>
            <a:r>
              <a:rPr lang="nl-NL" b="1" dirty="0" smtClean="0">
                <a:solidFill>
                  <a:srgbClr val="000000"/>
                </a:solidFill>
                <a:latin typeface="+mn-lt"/>
              </a:rPr>
              <a:t>Wanneer is het succesvol?</a:t>
            </a:r>
            <a:endParaRPr lang="nl-NL" sz="2400" i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6" name="Afbeelding 5" descr="VUB LOGO-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" y="6119952"/>
            <a:ext cx="1457452" cy="649148"/>
          </a:xfrm>
          <a:prstGeom prst="rect">
            <a:avLst/>
          </a:prstGeom>
        </p:spPr>
      </p:pic>
      <p:pic>
        <p:nvPicPr>
          <p:cNvPr id="9" name="Afbeelding 8" descr="unitwin_bel_university_vrije_du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0" y="6058250"/>
            <a:ext cx="1168400" cy="686013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6793481" y="5474821"/>
            <a:ext cx="1562716" cy="4521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6858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bg1"/>
              </a:buClr>
              <a:buSzPct val="25000"/>
              <a:buFont typeface="Verdana" panose="020B060403050404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bg1"/>
              </a:buClr>
              <a:buSzPct val="25000"/>
              <a:buFont typeface="Verdana" panose="020B0604030504040204" pitchFamily="34" charset="0"/>
              <a:buNone/>
              <a:defRPr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ts val="2400"/>
              </a:lnSpc>
              <a:spcBef>
                <a:spcPts val="0"/>
              </a:spcBef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ts val="2400"/>
              </a:lnSpc>
              <a:spcBef>
                <a:spcPts val="0"/>
              </a:spcBef>
              <a:buSzPct val="80000"/>
              <a:buFont typeface="Courier New" panose="02070309020205020404" pitchFamily="49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400" dirty="0" smtClean="0"/>
              <a:t>© Greymatters </a:t>
            </a:r>
            <a:endParaRPr lang="nl-BE" sz="1400" dirty="0"/>
          </a:p>
        </p:txBody>
      </p:sp>
      <p:pic>
        <p:nvPicPr>
          <p:cNvPr id="4" name="Afbeelding 3" descr="graduation-995042_192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50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500" y="164475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nl-NL" b="1" dirty="0" smtClean="0">
                <a:solidFill>
                  <a:srgbClr val="000000"/>
                </a:solidFill>
                <a:latin typeface="+mn-lt"/>
              </a:rPr>
              <a:t>Succesfactoren leren voor </a:t>
            </a:r>
            <a:r>
              <a:rPr lang="nl-NL" b="1" dirty="0" smtClean="0">
                <a:solidFill>
                  <a:srgbClr val="000000"/>
                </a:solidFill>
                <a:latin typeface="+mn-lt"/>
              </a:rPr>
              <a:t>laagopgeleiden</a:t>
            </a:r>
            <a:endParaRPr lang="nl-NL" sz="2400" i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6" name="Afbeelding 5" descr="VUB LOGO-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" y="6119952"/>
            <a:ext cx="1457452" cy="64914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230642" y="6083938"/>
            <a:ext cx="260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© De Greef, </a:t>
            </a:r>
            <a:r>
              <a:rPr lang="en-GB" sz="1200" dirty="0" err="1"/>
              <a:t>Heimens</a:t>
            </a:r>
            <a:r>
              <a:rPr lang="en-GB" sz="1200" dirty="0"/>
              <a:t> </a:t>
            </a:r>
            <a:r>
              <a:rPr lang="en-GB" sz="1200" dirty="0" err="1"/>
              <a:t>Visser</a:t>
            </a:r>
            <a:r>
              <a:rPr lang="en-GB" sz="1200" dirty="0"/>
              <a:t> &amp; De </a:t>
            </a:r>
            <a:r>
              <a:rPr lang="en-GB" sz="1200" dirty="0" err="1"/>
              <a:t>Haan</a:t>
            </a:r>
            <a:r>
              <a:rPr lang="en-GB" sz="1200" dirty="0"/>
              <a:t> 2019</a:t>
            </a:r>
          </a:p>
        </p:txBody>
      </p:sp>
      <p:pic>
        <p:nvPicPr>
          <p:cNvPr id="7" name="Afbeelding 6" descr="unitwin_bel_university_vrije_du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00" y="6020150"/>
            <a:ext cx="1168400" cy="686013"/>
          </a:xfrm>
          <a:prstGeom prst="rect">
            <a:avLst/>
          </a:prstGeom>
        </p:spPr>
      </p:pic>
      <p:pic>
        <p:nvPicPr>
          <p:cNvPr id="4" name="Afbeelding 3" descr="Schermafbeelding 2019-11-12 om 15.48.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43" y="1276555"/>
            <a:ext cx="8473296" cy="470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2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" y="405775"/>
            <a:ext cx="8851900" cy="1143000"/>
          </a:xfrm>
        </p:spPr>
        <p:txBody>
          <a:bodyPr>
            <a:noAutofit/>
          </a:bodyPr>
          <a:lstStyle/>
          <a:p>
            <a:pPr algn="ctr"/>
            <a:r>
              <a:rPr lang="nl-NL" b="1" dirty="0" smtClean="0">
                <a:solidFill>
                  <a:srgbClr val="000000"/>
                </a:solidFill>
                <a:latin typeface="+mn-lt"/>
              </a:rPr>
              <a:t>Kan het altijd: </a:t>
            </a:r>
            <a:br>
              <a:rPr lang="nl-NL" b="1" dirty="0" smtClean="0">
                <a:solidFill>
                  <a:srgbClr val="000000"/>
                </a:solidFill>
                <a:latin typeface="+mn-lt"/>
              </a:rPr>
            </a:br>
            <a:r>
              <a:rPr lang="nl-NL" b="1" dirty="0" smtClean="0">
                <a:solidFill>
                  <a:srgbClr val="000000"/>
                </a:solidFill>
                <a:latin typeface="+mn-lt"/>
              </a:rPr>
              <a:t>Bijvoorbeeld voor de </a:t>
            </a:r>
            <a:r>
              <a:rPr lang="nl-NL" b="1" dirty="0" err="1" smtClean="0">
                <a:solidFill>
                  <a:srgbClr val="000000"/>
                </a:solidFill>
                <a:latin typeface="+mn-lt"/>
              </a:rPr>
              <a:t>WGA’er</a:t>
            </a:r>
            <a:r>
              <a:rPr lang="nl-NL" b="1" dirty="0" smtClean="0">
                <a:solidFill>
                  <a:srgbClr val="000000"/>
                </a:solidFill>
                <a:latin typeface="+mn-lt"/>
              </a:rPr>
              <a:t>? (1)</a:t>
            </a:r>
            <a:endParaRPr lang="nl-NL" sz="2400" i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6" name="Afbeelding 5" descr="VUB LOGO-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" y="6119952"/>
            <a:ext cx="1457452" cy="649148"/>
          </a:xfrm>
          <a:prstGeom prst="rect">
            <a:avLst/>
          </a:prstGeom>
        </p:spPr>
      </p:pic>
      <p:pic>
        <p:nvPicPr>
          <p:cNvPr id="9" name="Afbeelding 8" descr="unitwin_bel_university_vrije_du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0" y="6058250"/>
            <a:ext cx="1168400" cy="686013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5032533" y="5474821"/>
            <a:ext cx="2649524" cy="4521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6858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bg1"/>
              </a:buClr>
              <a:buSzPct val="25000"/>
              <a:buFont typeface="Verdana" panose="020B060403050404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bg1"/>
              </a:buClr>
              <a:buSzPct val="25000"/>
              <a:buFont typeface="Verdana" panose="020B0604030504040204" pitchFamily="34" charset="0"/>
              <a:buNone/>
              <a:defRPr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ts val="2400"/>
              </a:lnSpc>
              <a:spcBef>
                <a:spcPts val="0"/>
              </a:spcBef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ts val="2400"/>
              </a:lnSpc>
              <a:spcBef>
                <a:spcPts val="0"/>
              </a:spcBef>
              <a:buSzPct val="80000"/>
              <a:buFont typeface="Courier New" panose="02070309020205020404" pitchFamily="49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400" dirty="0" smtClean="0"/>
              <a:t>© De Graaf – Zijl et al. 2020</a:t>
            </a:r>
            <a:endParaRPr lang="nl-BE" sz="1400" dirty="0"/>
          </a:p>
        </p:txBody>
      </p:sp>
      <p:pic>
        <p:nvPicPr>
          <p:cNvPr id="5" name="Afbeelding 4" descr="Schermafbeelding 2021-12-20 om 18.13.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099" y="1803400"/>
            <a:ext cx="5880177" cy="362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2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" y="405775"/>
            <a:ext cx="8851900" cy="1143000"/>
          </a:xfrm>
        </p:spPr>
        <p:txBody>
          <a:bodyPr>
            <a:noAutofit/>
          </a:bodyPr>
          <a:lstStyle/>
          <a:p>
            <a:pPr algn="ctr"/>
            <a:r>
              <a:rPr lang="nl-NL" b="1" dirty="0" smtClean="0">
                <a:solidFill>
                  <a:srgbClr val="000000"/>
                </a:solidFill>
                <a:latin typeface="+mn-lt"/>
              </a:rPr>
              <a:t>Kan het altijd: </a:t>
            </a:r>
            <a:br>
              <a:rPr lang="nl-NL" b="1" dirty="0" smtClean="0">
                <a:solidFill>
                  <a:srgbClr val="000000"/>
                </a:solidFill>
                <a:latin typeface="+mn-lt"/>
              </a:rPr>
            </a:br>
            <a:r>
              <a:rPr lang="nl-NL" b="1" dirty="0" smtClean="0">
                <a:solidFill>
                  <a:srgbClr val="000000"/>
                </a:solidFill>
                <a:latin typeface="+mn-lt"/>
              </a:rPr>
              <a:t>Bijvoorbeeld voor de </a:t>
            </a:r>
            <a:r>
              <a:rPr lang="nl-NL" b="1" dirty="0" err="1" smtClean="0">
                <a:solidFill>
                  <a:srgbClr val="000000"/>
                </a:solidFill>
                <a:latin typeface="+mn-lt"/>
              </a:rPr>
              <a:t>WGA’er</a:t>
            </a:r>
            <a:r>
              <a:rPr lang="nl-NL" b="1" dirty="0" smtClean="0">
                <a:solidFill>
                  <a:srgbClr val="000000"/>
                </a:solidFill>
                <a:latin typeface="+mn-lt"/>
              </a:rPr>
              <a:t>? (2)</a:t>
            </a:r>
            <a:endParaRPr lang="nl-NL" sz="2400" i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6" name="Afbeelding 5" descr="VUB LOGO-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" y="6119952"/>
            <a:ext cx="1457452" cy="649148"/>
          </a:xfrm>
          <a:prstGeom prst="rect">
            <a:avLst/>
          </a:prstGeom>
        </p:spPr>
      </p:pic>
      <p:pic>
        <p:nvPicPr>
          <p:cNvPr id="9" name="Afbeelding 8" descr="unitwin_bel_university_vrije_du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0" y="6058250"/>
            <a:ext cx="1168400" cy="686013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5032533" y="5474821"/>
            <a:ext cx="2649524" cy="4521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6858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bg1"/>
              </a:buClr>
              <a:buSzPct val="25000"/>
              <a:buFont typeface="Verdana" panose="020B060403050404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bg1"/>
              </a:buClr>
              <a:buSzPct val="25000"/>
              <a:buFont typeface="Verdana" panose="020B0604030504040204" pitchFamily="34" charset="0"/>
              <a:buNone/>
              <a:defRPr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ts val="2400"/>
              </a:lnSpc>
              <a:spcBef>
                <a:spcPts val="0"/>
              </a:spcBef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ts val="2400"/>
              </a:lnSpc>
              <a:spcBef>
                <a:spcPts val="0"/>
              </a:spcBef>
              <a:buSzPct val="80000"/>
              <a:buFont typeface="Courier New" panose="02070309020205020404" pitchFamily="49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400" dirty="0" smtClean="0"/>
              <a:t>© De Graaf – Zijl et al. 2020</a:t>
            </a:r>
            <a:endParaRPr lang="nl-BE" sz="1400" dirty="0"/>
          </a:p>
        </p:txBody>
      </p:sp>
      <p:pic>
        <p:nvPicPr>
          <p:cNvPr id="4" name="Afbeelding 3" descr="Schermafbeelding 2021-12-20 om 18.13.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752" y="1574940"/>
            <a:ext cx="6282377" cy="388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6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sz="3600" b="1" dirty="0" smtClean="0"/>
              <a:t>Wat te doen op de werkvloer?</a:t>
            </a: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/>
              <a:t/>
            </a:r>
            <a:br>
              <a:rPr lang="nl-NL" b="1" dirty="0"/>
            </a:b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2971" y="1134519"/>
            <a:ext cx="8119489" cy="4831307"/>
          </a:xfrm>
        </p:spPr>
        <p:txBody>
          <a:bodyPr>
            <a:noAutofit/>
          </a:bodyPr>
          <a:lstStyle/>
          <a:p>
            <a:pPr marL="457200" lvl="0" indent="-457200">
              <a:buClr>
                <a:srgbClr val="FF6600"/>
              </a:buClr>
              <a:buSzPct val="100000"/>
              <a:buFont typeface="+mj-lt"/>
              <a:buAutoNum type="arabicPeriod"/>
            </a:pPr>
            <a:endParaRPr lang="nl-NL" b="0" dirty="0" smtClean="0"/>
          </a:p>
          <a:p>
            <a:pPr marL="457200" lvl="0" indent="-457200">
              <a:buClr>
                <a:srgbClr val="FF6600"/>
              </a:buClr>
              <a:buSzPct val="100000"/>
              <a:buFont typeface="+mj-lt"/>
              <a:buAutoNum type="arabicPeriod"/>
            </a:pPr>
            <a:r>
              <a:rPr lang="nl-NL" b="0" dirty="0" smtClean="0"/>
              <a:t>Regel een ‘intake-moment’: PIP, POP, PEP etc. En neem hier de tijd voor!</a:t>
            </a:r>
            <a:endParaRPr lang="nl-NL" b="0" dirty="0" smtClean="0"/>
          </a:p>
          <a:p>
            <a:pPr marL="457200" lvl="0" indent="-457200">
              <a:buClr>
                <a:srgbClr val="660066"/>
              </a:buClr>
              <a:buSzPct val="100000"/>
              <a:buFont typeface="+mj-lt"/>
              <a:buAutoNum type="arabicPeriod"/>
            </a:pPr>
            <a:endParaRPr lang="nl-NL" b="0" dirty="0" smtClean="0"/>
          </a:p>
          <a:p>
            <a:pPr marL="457200" lvl="0" indent="-457200"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nl-NL" b="0" dirty="0" smtClean="0"/>
              <a:t>Scan op basisvaardigheden (taal, rekenen &amp; sociale vaardigheden</a:t>
            </a:r>
            <a:r>
              <a:rPr lang="nl-NL" b="0" dirty="0" smtClean="0"/>
              <a:t>) naast E</a:t>
            </a:r>
            <a:r>
              <a:rPr lang="nl-NL" b="0" baseline="30000" dirty="0" smtClean="0"/>
              <a:t>2</a:t>
            </a:r>
            <a:r>
              <a:rPr lang="nl-NL" b="0" dirty="0" smtClean="0"/>
              <a:t> = Eerdere Expertise.</a:t>
            </a:r>
            <a:endParaRPr lang="nl-NL" b="0" dirty="0" smtClean="0"/>
          </a:p>
          <a:p>
            <a:pPr marL="457200" lvl="0" indent="-457200"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nl-NL" b="0" dirty="0"/>
          </a:p>
          <a:p>
            <a:pPr marL="457200" lvl="0" indent="-457200"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nl-NL" b="0" dirty="0" smtClean="0"/>
              <a:t>Zorg ervoor dat de afdeling educatie van de </a:t>
            </a:r>
            <a:r>
              <a:rPr lang="nl-NL" b="0" dirty="0" err="1" smtClean="0"/>
              <a:t>ROC’s</a:t>
            </a:r>
            <a:r>
              <a:rPr lang="nl-NL" b="0" dirty="0" smtClean="0"/>
              <a:t> of van een andere taalaanbieder een structurele samenwerkingspartner is (erkende aanbieders waar een offerte van is verkregen)</a:t>
            </a:r>
            <a:endParaRPr lang="nl-NL" b="0" dirty="0"/>
          </a:p>
          <a:p>
            <a:pPr marL="457200" lvl="0" indent="-457200"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nl-NL" b="0" dirty="0" smtClean="0"/>
          </a:p>
          <a:p>
            <a:pPr marL="457200" lvl="0" indent="-457200"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nl-NL" b="0" dirty="0" smtClean="0"/>
              <a:t>Ben coach i.p.v. politieagent: heeft geen enkele zin en </a:t>
            </a:r>
            <a:r>
              <a:rPr lang="nl-NL" b="0" dirty="0"/>
              <a:t>h</a:t>
            </a:r>
            <a:r>
              <a:rPr lang="nl-NL" b="0" dirty="0" smtClean="0"/>
              <a:t>et gaat om de </a:t>
            </a:r>
            <a:r>
              <a:rPr lang="nl-NL" b="0" dirty="0" smtClean="0"/>
              <a:t>loopbaan</a:t>
            </a:r>
          </a:p>
          <a:p>
            <a:pPr marL="457200" lvl="0" indent="-457200"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nl-NL" b="0" dirty="0"/>
          </a:p>
          <a:p>
            <a:pPr marL="457200" lvl="0" indent="-457200"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nl-NL" b="0" dirty="0" smtClean="0"/>
              <a:t>Regel de experimenteerruimte met het (midden)management</a:t>
            </a:r>
            <a:endParaRPr lang="nl-NL" b="0" dirty="0"/>
          </a:p>
          <a:p>
            <a:pPr marL="457200" lvl="0" indent="-457200"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nl-NL" b="0" dirty="0" smtClean="0"/>
          </a:p>
        </p:txBody>
      </p:sp>
      <p:pic>
        <p:nvPicPr>
          <p:cNvPr id="4" name="Afbeelding 3" descr="VUB LOGO-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" y="6119952"/>
            <a:ext cx="1457452" cy="649148"/>
          </a:xfrm>
          <a:prstGeom prst="rect">
            <a:avLst/>
          </a:prstGeom>
        </p:spPr>
      </p:pic>
      <p:pic>
        <p:nvPicPr>
          <p:cNvPr id="5" name="Afbeelding 4" descr="unitwin_bel_university_vrije_dut.png">
            <a:extLst>
              <a:ext uri="{FF2B5EF4-FFF2-40B4-BE49-F238E27FC236}">
                <a16:creationId xmlns:a16="http://schemas.microsoft.com/office/drawing/2014/main" xmlns="" id="{123550D8-CC5F-5B4C-AAD9-AF2010780D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0" y="6058250"/>
            <a:ext cx="1168400" cy="68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2138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600" b="1" dirty="0" smtClean="0"/>
              <a:t>Welke trajecten zijn kansrijk?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2971" y="1134519"/>
            <a:ext cx="8119489" cy="4831307"/>
          </a:xfrm>
        </p:spPr>
        <p:txBody>
          <a:bodyPr>
            <a:noAutofit/>
          </a:bodyPr>
          <a:lstStyle/>
          <a:p>
            <a:pPr marL="457200" lvl="0" indent="-457200">
              <a:buClr>
                <a:srgbClr val="FF6600"/>
              </a:buClr>
              <a:buSzPct val="100000"/>
              <a:buFont typeface="+mj-lt"/>
              <a:buAutoNum type="arabicPeriod"/>
            </a:pPr>
            <a:endParaRPr lang="nl-NL" b="0" dirty="0" smtClean="0"/>
          </a:p>
          <a:p>
            <a:pPr marL="457200" lvl="0" indent="-457200">
              <a:buClr>
                <a:srgbClr val="FF6600"/>
              </a:buClr>
              <a:buSzPct val="100000"/>
              <a:buFont typeface="+mj-lt"/>
              <a:buAutoNum type="arabicPeriod"/>
            </a:pPr>
            <a:r>
              <a:rPr lang="nl-NL" b="0" dirty="0" smtClean="0">
                <a:solidFill>
                  <a:srgbClr val="FF6600"/>
                </a:solidFill>
              </a:rPr>
              <a:t>Goud 1: </a:t>
            </a:r>
            <a:r>
              <a:rPr lang="nl-NL" b="0" dirty="0" smtClean="0"/>
              <a:t>Transfer</a:t>
            </a:r>
          </a:p>
          <a:p>
            <a:pPr marL="457200" lvl="0" indent="-457200">
              <a:buClr>
                <a:srgbClr val="FF6600"/>
              </a:buClr>
              <a:buSzPct val="100000"/>
              <a:buFont typeface="+mj-lt"/>
              <a:buAutoNum type="arabicPeriod"/>
            </a:pPr>
            <a:endParaRPr lang="nl-NL" b="0" dirty="0"/>
          </a:p>
          <a:p>
            <a:pPr marL="457200" lvl="0" indent="-457200">
              <a:buClr>
                <a:srgbClr val="FF6600"/>
              </a:buClr>
              <a:buSzPct val="100000"/>
              <a:buFont typeface="+mj-lt"/>
              <a:buAutoNum type="arabicPeriod"/>
            </a:pPr>
            <a:r>
              <a:rPr lang="nl-NL" b="0" dirty="0" smtClean="0">
                <a:solidFill>
                  <a:srgbClr val="FF6600"/>
                </a:solidFill>
              </a:rPr>
              <a:t>Goud 2: </a:t>
            </a:r>
            <a:r>
              <a:rPr lang="nl-NL" b="0" dirty="0"/>
              <a:t>P</a:t>
            </a:r>
            <a:r>
              <a:rPr lang="nl-NL" b="0" dirty="0" smtClean="0"/>
              <a:t>rofessionele begeleiding</a:t>
            </a:r>
            <a:endParaRPr lang="nl-NL" b="0" dirty="0" smtClean="0"/>
          </a:p>
          <a:p>
            <a:pPr marL="457200" lvl="0" indent="-457200">
              <a:buClr>
                <a:srgbClr val="FF6600"/>
              </a:buClr>
              <a:buSzPct val="100000"/>
              <a:buFont typeface="+mj-lt"/>
              <a:buAutoNum type="arabicPeriod"/>
            </a:pPr>
            <a:endParaRPr lang="nl-NL" b="0" dirty="0"/>
          </a:p>
          <a:p>
            <a:pPr marL="457200" lvl="0" indent="-457200">
              <a:buClr>
                <a:srgbClr val="FF6600"/>
              </a:buClr>
              <a:buSzPct val="100000"/>
              <a:buFont typeface="+mj-lt"/>
              <a:buAutoNum type="arabicPeriod"/>
            </a:pPr>
            <a:r>
              <a:rPr lang="nl-NL" b="0" dirty="0" smtClean="0">
                <a:solidFill>
                  <a:srgbClr val="FF6600"/>
                </a:solidFill>
              </a:rPr>
              <a:t>Goud 3: </a:t>
            </a:r>
            <a:r>
              <a:rPr lang="nl-NL" b="0" dirty="0" smtClean="0"/>
              <a:t>Iteratief (leren leren)</a:t>
            </a:r>
          </a:p>
          <a:p>
            <a:pPr marL="457200" lvl="0" indent="-457200">
              <a:buClr>
                <a:srgbClr val="FF6600"/>
              </a:buClr>
              <a:buSzPct val="100000"/>
              <a:buFont typeface="+mj-lt"/>
              <a:buAutoNum type="arabicPeriod"/>
            </a:pPr>
            <a:endParaRPr lang="nl-NL" b="0" dirty="0"/>
          </a:p>
          <a:p>
            <a:pPr marL="457200" lvl="0" indent="-457200">
              <a:buClr>
                <a:srgbClr val="FF6600"/>
              </a:buClr>
              <a:buSzPct val="100000"/>
              <a:buFont typeface="+mj-lt"/>
              <a:buAutoNum type="arabicPeriod"/>
            </a:pPr>
            <a:r>
              <a:rPr lang="nl-NL" b="0" dirty="0" smtClean="0">
                <a:solidFill>
                  <a:srgbClr val="FF6600"/>
                </a:solidFill>
              </a:rPr>
              <a:t>Goud 4: </a:t>
            </a:r>
            <a:r>
              <a:rPr lang="nl-NL" b="0" dirty="0" smtClean="0"/>
              <a:t>Snijvlak werken en leren</a:t>
            </a:r>
          </a:p>
          <a:p>
            <a:pPr marL="457200" lvl="0" indent="-457200">
              <a:buClr>
                <a:srgbClr val="FF6600"/>
              </a:buClr>
              <a:buSzPct val="100000"/>
              <a:buFont typeface="+mj-lt"/>
              <a:buAutoNum type="arabicPeriod"/>
            </a:pPr>
            <a:endParaRPr lang="nl-NL" b="0" dirty="0"/>
          </a:p>
          <a:p>
            <a:pPr marL="457200" lvl="0" indent="-457200">
              <a:buClr>
                <a:srgbClr val="FF6600"/>
              </a:buClr>
              <a:buSzPct val="100000"/>
              <a:buFont typeface="+mj-lt"/>
              <a:buAutoNum type="arabicPeriod"/>
            </a:pPr>
            <a:r>
              <a:rPr lang="nl-NL" b="0" dirty="0" smtClean="0">
                <a:solidFill>
                  <a:srgbClr val="FF6600"/>
                </a:solidFill>
              </a:rPr>
              <a:t>Goud 5: </a:t>
            </a:r>
            <a:r>
              <a:rPr lang="nl-NL" b="0" dirty="0" smtClean="0"/>
              <a:t>Combinatie met basisvaardigheden</a:t>
            </a:r>
          </a:p>
          <a:p>
            <a:pPr marL="457200" lvl="0" indent="-457200">
              <a:buClr>
                <a:srgbClr val="660066"/>
              </a:buClr>
              <a:buSzPct val="100000"/>
              <a:buFont typeface="+mj-lt"/>
              <a:buAutoNum type="arabicPeriod"/>
            </a:pPr>
            <a:endParaRPr lang="nl-NL" b="0" dirty="0" smtClean="0"/>
          </a:p>
          <a:p>
            <a:pPr marL="457200" lvl="0" indent="-457200"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nl-NL" b="0" dirty="0" smtClean="0"/>
              <a:t>Bijvoorbeeld: leerwerktrajecten, derde leerweg, BOL, BBL met lange intake en goede nazorg</a:t>
            </a:r>
            <a:endParaRPr lang="nl-NL" b="0" i="1" dirty="0"/>
          </a:p>
        </p:txBody>
      </p:sp>
      <p:pic>
        <p:nvPicPr>
          <p:cNvPr id="4" name="Afbeelding 3" descr="VUB LOGO-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" y="6119952"/>
            <a:ext cx="1457452" cy="649148"/>
          </a:xfrm>
          <a:prstGeom prst="rect">
            <a:avLst/>
          </a:prstGeom>
        </p:spPr>
      </p:pic>
      <p:pic>
        <p:nvPicPr>
          <p:cNvPr id="5" name="Afbeelding 4" descr="unitwin_bel_university_vrije_dut.png">
            <a:extLst>
              <a:ext uri="{FF2B5EF4-FFF2-40B4-BE49-F238E27FC236}">
                <a16:creationId xmlns:a16="http://schemas.microsoft.com/office/drawing/2014/main" xmlns="" id="{123550D8-CC5F-5B4C-AAD9-AF2010780D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0" y="6058250"/>
            <a:ext cx="1168400" cy="68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8057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2332" y="235199"/>
            <a:ext cx="8310113" cy="1143000"/>
          </a:xfrm>
        </p:spPr>
        <p:txBody>
          <a:bodyPr>
            <a:noAutofit/>
          </a:bodyPr>
          <a:lstStyle/>
          <a:p>
            <a:pPr algn="ctr"/>
            <a:r>
              <a:rPr lang="nl-NL" b="1" dirty="0" smtClean="0">
                <a:solidFill>
                  <a:srgbClr val="000000"/>
                </a:solidFill>
                <a:latin typeface="+mn-lt"/>
              </a:rPr>
              <a:t>Andere vormgeving van traject </a:t>
            </a:r>
            <a:br>
              <a:rPr lang="nl-NL" b="1" dirty="0" smtClean="0">
                <a:solidFill>
                  <a:srgbClr val="000000"/>
                </a:solidFill>
                <a:latin typeface="+mn-lt"/>
              </a:rPr>
            </a:br>
            <a:r>
              <a:rPr lang="nl-NL" b="1" dirty="0" smtClean="0">
                <a:solidFill>
                  <a:srgbClr val="000000"/>
                </a:solidFill>
                <a:latin typeface="+mn-lt"/>
              </a:rPr>
              <a:t>voor de ‘uitdagende’ doelgroepen</a:t>
            </a:r>
            <a:endParaRPr lang="nl-NL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546214" y="1196752"/>
            <a:ext cx="8597786" cy="5877272"/>
          </a:xfrm>
        </p:spPr>
        <p:txBody>
          <a:bodyPr>
            <a:normAutofit/>
          </a:bodyPr>
          <a:lstStyle/>
          <a:p>
            <a:pPr marL="1084263" lvl="4" indent="-457200">
              <a:buNone/>
            </a:pPr>
            <a:endParaRPr lang="nl-NL" sz="2200" dirty="0" smtClean="0">
              <a:solidFill>
                <a:srgbClr val="000000"/>
              </a:solidFill>
            </a:endParaRPr>
          </a:p>
          <a:p>
            <a:pPr marL="627063" lvl="4" indent="0">
              <a:buNone/>
            </a:pPr>
            <a:r>
              <a:rPr lang="nl-NL" sz="22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Minder vasthouden aan strikt onderscheid: </a:t>
            </a:r>
          </a:p>
          <a:p>
            <a:pPr marL="1084263" lvl="5" indent="-457200">
              <a:buFont typeface="Wingdings" pitchFamily="2" charset="2"/>
              <a:buChar char="ü"/>
            </a:pPr>
            <a:r>
              <a:rPr lang="nl-NL" sz="22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Intake</a:t>
            </a:r>
          </a:p>
          <a:p>
            <a:pPr marL="1084263" lvl="5" indent="-457200">
              <a:buFont typeface="Wingdings" pitchFamily="2" charset="2"/>
              <a:buChar char="ü"/>
            </a:pPr>
            <a:r>
              <a:rPr lang="nl-NL" sz="22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V</a:t>
            </a:r>
            <a:r>
              <a:rPr lang="nl-NL" sz="22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oor- en nazorg</a:t>
            </a:r>
          </a:p>
          <a:p>
            <a:pPr marL="1084263" lvl="5" indent="-457200">
              <a:buFont typeface="Wingdings" pitchFamily="2" charset="2"/>
              <a:buChar char="ü"/>
            </a:pPr>
            <a:r>
              <a:rPr lang="nl-NL" sz="22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T</a:t>
            </a:r>
            <a:r>
              <a:rPr lang="nl-NL" sz="22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rajectbegeleiding</a:t>
            </a:r>
          </a:p>
          <a:p>
            <a:pPr marL="1084263" lvl="4" indent="-457200">
              <a:buFont typeface="Wingdings" pitchFamily="2" charset="2"/>
              <a:buChar char="ü"/>
            </a:pPr>
            <a:endParaRPr lang="nl-NL" sz="2200" dirty="0" smtClean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  <a:p>
            <a:pPr marL="1084263" lvl="4" indent="-457200">
              <a:buFont typeface="Wingdings" pitchFamily="2" charset="2"/>
              <a:buChar char="ü"/>
            </a:pPr>
            <a:r>
              <a:rPr lang="nl-NL" sz="22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Voorbeeld </a:t>
            </a:r>
            <a:r>
              <a:rPr lang="nl-NL" sz="2200" dirty="0" err="1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Kofoed</a:t>
            </a:r>
            <a:r>
              <a:rPr lang="nl-NL" sz="22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nl-NL" sz="2200" dirty="0" err="1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Schule</a:t>
            </a:r>
            <a:r>
              <a:rPr lang="nl-NL" sz="22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(Denemarken)</a:t>
            </a:r>
            <a:endParaRPr lang="nl-NL" sz="2200" dirty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4266517" y="4617132"/>
            <a:ext cx="1728192" cy="1152128"/>
          </a:xfrm>
          <a:prstGeom prst="rect">
            <a:avLst/>
          </a:prstGeom>
          <a:solidFill>
            <a:srgbClr val="FFFF00"/>
          </a:solidFill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Kern</a:t>
            </a:r>
            <a:endParaRPr lang="nl-NL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1602221" y="4617132"/>
            <a:ext cx="2664296" cy="1152128"/>
          </a:xfrm>
          <a:prstGeom prst="rect">
            <a:avLst/>
          </a:prstGeom>
          <a:solidFill>
            <a:srgbClr val="FFFF00"/>
          </a:solidFill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Oriëntatie</a:t>
            </a:r>
            <a:endParaRPr lang="nl-NL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5977181" y="4607928"/>
            <a:ext cx="2736304" cy="1152128"/>
          </a:xfrm>
          <a:prstGeom prst="rect">
            <a:avLst/>
          </a:prstGeom>
          <a:solidFill>
            <a:srgbClr val="FFFF00"/>
          </a:solidFill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Implementatie</a:t>
            </a:r>
            <a:endParaRPr lang="nl-NL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PIJL-LINKS en -RECHTS 3"/>
          <p:cNvSpPr/>
          <p:nvPr/>
        </p:nvSpPr>
        <p:spPr>
          <a:xfrm>
            <a:off x="3834469" y="4941168"/>
            <a:ext cx="864096" cy="504056"/>
          </a:xfrm>
          <a:prstGeom prst="left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PIJL-LINKS en -RECHTS 8"/>
          <p:cNvSpPr/>
          <p:nvPr/>
        </p:nvSpPr>
        <p:spPr>
          <a:xfrm>
            <a:off x="5545133" y="4941168"/>
            <a:ext cx="864096" cy="504056"/>
          </a:xfrm>
          <a:prstGeom prst="left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 descr="VUB LOGO-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14" y="6137369"/>
            <a:ext cx="1230698" cy="548152"/>
          </a:xfrm>
          <a:prstGeom prst="rect">
            <a:avLst/>
          </a:prstGeom>
        </p:spPr>
      </p:pic>
      <p:pic>
        <p:nvPicPr>
          <p:cNvPr id="11" name="Afbeelding 10" descr="unitwin_bel_university_vrije_dut.png">
            <a:extLst>
              <a:ext uri="{FF2B5EF4-FFF2-40B4-BE49-F238E27FC236}">
                <a16:creationId xmlns:a16="http://schemas.microsoft.com/office/drawing/2014/main" xmlns="" id="{123550D8-CC5F-5B4C-AAD9-AF2010780D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365" y="6201195"/>
            <a:ext cx="924939" cy="54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3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" y="405775"/>
            <a:ext cx="8851900" cy="1143000"/>
          </a:xfrm>
        </p:spPr>
        <p:txBody>
          <a:bodyPr>
            <a:noAutofit/>
          </a:bodyPr>
          <a:lstStyle/>
          <a:p>
            <a:pPr algn="ctr"/>
            <a:r>
              <a:rPr lang="nl-NL" b="1" dirty="0" smtClean="0">
                <a:solidFill>
                  <a:srgbClr val="000000"/>
                </a:solidFill>
                <a:latin typeface="+mn-lt"/>
              </a:rPr>
              <a:t>Iedereen verdient een tweede kans: Via een Leven lang Ontwikkelen!</a:t>
            </a:r>
            <a:endParaRPr lang="nl-NL" sz="2400" i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6" name="Afbeelding 5" descr="VUB LOGO-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" y="6119952"/>
            <a:ext cx="1457452" cy="649148"/>
          </a:xfrm>
          <a:prstGeom prst="rect">
            <a:avLst/>
          </a:prstGeom>
        </p:spPr>
      </p:pic>
      <p:pic>
        <p:nvPicPr>
          <p:cNvPr id="9" name="Afbeelding 8" descr="unitwin_bel_university_vrije_du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0" y="6058250"/>
            <a:ext cx="1168400" cy="686013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5993921" y="6358777"/>
            <a:ext cx="1092385" cy="342424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marL="0" indent="0" algn="l" defTabSz="6858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bg1"/>
              </a:buClr>
              <a:buSzPct val="25000"/>
              <a:buFont typeface="Verdana" panose="020B060403050404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bg1"/>
              </a:buClr>
              <a:buSzPct val="25000"/>
              <a:buFont typeface="Verdana" panose="020B0604030504040204" pitchFamily="34" charset="0"/>
              <a:buNone/>
              <a:defRPr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ts val="2400"/>
              </a:lnSpc>
              <a:spcBef>
                <a:spcPts val="0"/>
              </a:spcBef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ts val="2400"/>
              </a:lnSpc>
              <a:spcBef>
                <a:spcPts val="0"/>
              </a:spcBef>
              <a:buSzPct val="80000"/>
              <a:buFont typeface="Courier New" panose="02070309020205020404" pitchFamily="49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400" dirty="0"/>
              <a:t>© </a:t>
            </a:r>
            <a:r>
              <a:rPr lang="nl-BE" sz="1400" dirty="0" smtClean="0"/>
              <a:t>Pencilparker</a:t>
            </a:r>
            <a:endParaRPr lang="nl-BE" sz="1400" dirty="0"/>
          </a:p>
        </p:txBody>
      </p:sp>
      <p:pic>
        <p:nvPicPr>
          <p:cNvPr id="4" name="Afbeelding 3" descr="sketch-gd5dc3b9b5_192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048" y="1416328"/>
            <a:ext cx="5081034" cy="508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9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151775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Garamond" pitchFamily="18" charset="0"/>
              </a:rPr>
              <a:t>Model of social inclusion</a:t>
            </a:r>
            <a:endParaRPr lang="nl-NL" sz="32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-230885" y="1237196"/>
            <a:ext cx="8627263" cy="5620804"/>
          </a:xfrm>
        </p:spPr>
        <p:txBody>
          <a:bodyPr>
            <a:normAutofit/>
          </a:bodyPr>
          <a:lstStyle/>
          <a:p>
            <a:pPr marL="722313" lvl="3" indent="0" algn="ctr">
              <a:buNone/>
            </a:pPr>
            <a:endParaRPr lang="en-US" sz="2800" b="1" dirty="0">
              <a:solidFill>
                <a:schemeClr val="bg1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marL="722313" lvl="3" indent="0" algn="ctr">
              <a:buNone/>
            </a:pPr>
            <a:r>
              <a:rPr lang="en-US" sz="2200" b="1" dirty="0">
                <a:ea typeface="Verdana" pitchFamily="34" charset="0"/>
                <a:cs typeface="Verdana" pitchFamily="34" charset="0"/>
              </a:rPr>
              <a:t>    </a:t>
            </a:r>
            <a:r>
              <a:rPr lang="en-US" sz="2200" b="1" dirty="0" err="1">
                <a:ea typeface="Verdana" pitchFamily="34" charset="0"/>
                <a:cs typeface="Verdana" pitchFamily="34" charset="0"/>
              </a:rPr>
              <a:t>Individu</a:t>
            </a:r>
            <a:endParaRPr lang="en-US" sz="2200" b="1" dirty="0">
              <a:ea typeface="Verdana" pitchFamily="34" charset="0"/>
              <a:cs typeface="Verdana" pitchFamily="34" charset="0"/>
            </a:endParaRPr>
          </a:p>
          <a:p>
            <a:pPr marL="1371600" lvl="3" indent="0">
              <a:buNone/>
            </a:pPr>
            <a:endParaRPr lang="en-US" sz="2200" b="1" dirty="0">
              <a:ea typeface="Verdana" pitchFamily="34" charset="0"/>
              <a:cs typeface="Verdana" pitchFamily="34" charset="0"/>
            </a:endParaRPr>
          </a:p>
          <a:p>
            <a:pPr marL="1371600" lvl="3" indent="0">
              <a:buNone/>
            </a:pPr>
            <a:r>
              <a:rPr lang="en-US" sz="2200" b="1" dirty="0">
                <a:ea typeface="Verdana" pitchFamily="34" charset="0"/>
                <a:cs typeface="Verdana" pitchFamily="34" charset="0"/>
              </a:rPr>
              <a:t>	</a:t>
            </a:r>
          </a:p>
          <a:p>
            <a:pPr marL="1371600" lvl="3" indent="0">
              <a:buNone/>
            </a:pPr>
            <a:endParaRPr lang="en-US" sz="2200" b="1" i="1" dirty="0">
              <a:ea typeface="Verdana" pitchFamily="34" charset="0"/>
              <a:cs typeface="Verdana" pitchFamily="34" charset="0"/>
            </a:endParaRPr>
          </a:p>
          <a:p>
            <a:pPr marL="1371600" lvl="3" indent="0">
              <a:buNone/>
            </a:pPr>
            <a:r>
              <a:rPr lang="en-US" sz="2200" b="1" i="1" dirty="0">
                <a:ea typeface="Verdana" pitchFamily="34" charset="0"/>
                <a:cs typeface="Verdana" pitchFamily="34" charset="0"/>
              </a:rPr>
              <a:t>	</a:t>
            </a:r>
            <a:r>
              <a:rPr lang="en-US" sz="1800" i="1" dirty="0">
                <a:ea typeface="Verdana" pitchFamily="34" charset="0"/>
                <a:cs typeface="Verdana" pitchFamily="34" charset="0"/>
              </a:rPr>
              <a:t>I: </a:t>
            </a:r>
            <a:r>
              <a:rPr lang="en-US" sz="1800" i="1" dirty="0" err="1">
                <a:ea typeface="Verdana" pitchFamily="34" charset="0"/>
                <a:cs typeface="Verdana" pitchFamily="34" charset="0"/>
              </a:rPr>
              <a:t>Activering</a:t>
            </a:r>
            <a:r>
              <a:rPr lang="en-US" sz="1800" i="1" dirty="0">
                <a:ea typeface="Verdana" pitchFamily="34" charset="0"/>
                <a:cs typeface="Verdana" pitchFamily="34" charset="0"/>
              </a:rPr>
              <a:t> 			II: </a:t>
            </a:r>
            <a:r>
              <a:rPr lang="en-US" sz="1800" i="1" dirty="0" err="1">
                <a:ea typeface="Verdana" pitchFamily="34" charset="0"/>
                <a:cs typeface="Verdana" pitchFamily="34" charset="0"/>
              </a:rPr>
              <a:t>Internalisatie</a:t>
            </a:r>
            <a:endParaRPr lang="en-US" sz="1800" i="1" dirty="0">
              <a:ea typeface="Verdana" pitchFamily="34" charset="0"/>
              <a:cs typeface="Verdana" pitchFamily="34" charset="0"/>
            </a:endParaRPr>
          </a:p>
          <a:p>
            <a:pPr marL="1371600" lvl="3" indent="0">
              <a:buNone/>
            </a:pPr>
            <a:endParaRPr lang="en-US" sz="2200" b="1" dirty="0">
              <a:ea typeface="Verdana" pitchFamily="34" charset="0"/>
              <a:cs typeface="Verdana" pitchFamily="34" charset="0"/>
            </a:endParaRPr>
          </a:p>
          <a:p>
            <a:pPr marL="1076325" lvl="3" indent="0">
              <a:buNone/>
            </a:pPr>
            <a:endParaRPr lang="en-US" sz="2200" b="1" dirty="0">
              <a:ea typeface="Verdana" pitchFamily="34" charset="0"/>
              <a:cs typeface="Verdana" pitchFamily="34" charset="0"/>
            </a:endParaRPr>
          </a:p>
          <a:p>
            <a:pPr marL="1076325" lvl="3" indent="0">
              <a:buNone/>
            </a:pPr>
            <a:endParaRPr lang="en-US" sz="2200" b="1" dirty="0">
              <a:ea typeface="Verdana" pitchFamily="34" charset="0"/>
              <a:cs typeface="Verdana" pitchFamily="34" charset="0"/>
            </a:endParaRPr>
          </a:p>
          <a:p>
            <a:pPr marL="1076325" lvl="3" indent="0">
              <a:buNone/>
            </a:pPr>
            <a:r>
              <a:rPr lang="en-US" sz="2200" b="1" dirty="0" err="1">
                <a:ea typeface="Verdana" pitchFamily="34" charset="0"/>
                <a:cs typeface="Verdana" pitchFamily="34" charset="0"/>
              </a:rPr>
              <a:t>Functioneel</a:t>
            </a:r>
            <a:r>
              <a:rPr lang="en-US" sz="2200" b="1" dirty="0">
                <a:ea typeface="Verdana" pitchFamily="34" charset="0"/>
                <a:cs typeface="Verdana" pitchFamily="34" charset="0"/>
              </a:rPr>
              <a:t>				              </a:t>
            </a:r>
            <a:r>
              <a:rPr lang="en-US" sz="2200" b="1" dirty="0" err="1">
                <a:ea typeface="Verdana" pitchFamily="34" charset="0"/>
                <a:cs typeface="Verdana" pitchFamily="34" charset="0"/>
              </a:rPr>
              <a:t>Emotioneel</a:t>
            </a:r>
            <a:endParaRPr lang="en-US" sz="2200" b="1" dirty="0">
              <a:ea typeface="Verdana" pitchFamily="34" charset="0"/>
              <a:cs typeface="Verdana" pitchFamily="34" charset="0"/>
            </a:endParaRPr>
          </a:p>
          <a:p>
            <a:pPr marL="1371600" lvl="3" indent="0">
              <a:buNone/>
            </a:pPr>
            <a:endParaRPr lang="en-US" sz="2200" b="1" dirty="0">
              <a:ea typeface="Verdana" pitchFamily="34" charset="0"/>
              <a:cs typeface="Verdana" pitchFamily="34" charset="0"/>
            </a:endParaRPr>
          </a:p>
          <a:p>
            <a:pPr marL="1371600" lvl="3" indent="0">
              <a:buNone/>
            </a:pPr>
            <a:endParaRPr lang="en-US" sz="2200" i="1" dirty="0">
              <a:ea typeface="Verdana" pitchFamily="34" charset="0"/>
              <a:cs typeface="Verdana" pitchFamily="34" charset="0"/>
            </a:endParaRPr>
          </a:p>
          <a:p>
            <a:pPr marL="1371600" lvl="3" indent="0">
              <a:buNone/>
            </a:pPr>
            <a:r>
              <a:rPr lang="en-US" sz="1800" i="1" dirty="0">
                <a:ea typeface="Verdana" pitchFamily="34" charset="0"/>
                <a:cs typeface="Verdana" pitchFamily="34" charset="0"/>
              </a:rPr>
              <a:t>	III: </a:t>
            </a:r>
            <a:r>
              <a:rPr lang="en-US" sz="1800" i="1" dirty="0" err="1">
                <a:ea typeface="Verdana" pitchFamily="34" charset="0"/>
                <a:cs typeface="Verdana" pitchFamily="34" charset="0"/>
              </a:rPr>
              <a:t>Participatie</a:t>
            </a:r>
            <a:r>
              <a:rPr lang="en-US" sz="1800" i="1" dirty="0">
                <a:ea typeface="Verdana" pitchFamily="34" charset="0"/>
                <a:cs typeface="Verdana" pitchFamily="34" charset="0"/>
              </a:rPr>
              <a:t>			IV: </a:t>
            </a:r>
            <a:r>
              <a:rPr lang="en-US" sz="1800" i="1" dirty="0" err="1">
                <a:ea typeface="Verdana" pitchFamily="34" charset="0"/>
                <a:cs typeface="Verdana" pitchFamily="34" charset="0"/>
              </a:rPr>
              <a:t>Connectie</a:t>
            </a:r>
            <a:endParaRPr lang="en-US" sz="1800" i="1" dirty="0">
              <a:ea typeface="Verdana" pitchFamily="34" charset="0"/>
              <a:cs typeface="Verdana" pitchFamily="34" charset="0"/>
            </a:endParaRPr>
          </a:p>
          <a:p>
            <a:pPr marL="1371600" lvl="3" indent="0">
              <a:buNone/>
            </a:pPr>
            <a:endParaRPr lang="en-US" sz="2200" b="1" dirty="0">
              <a:ea typeface="Verdana" pitchFamily="34" charset="0"/>
              <a:cs typeface="Verdana" pitchFamily="34" charset="0"/>
            </a:endParaRPr>
          </a:p>
          <a:p>
            <a:pPr marL="722313" lvl="3" indent="0" algn="ctr">
              <a:buNone/>
            </a:pPr>
            <a:endParaRPr lang="en-US" sz="2200" b="1" dirty="0">
              <a:ea typeface="Verdana" pitchFamily="34" charset="0"/>
              <a:cs typeface="Verdana" pitchFamily="34" charset="0"/>
            </a:endParaRPr>
          </a:p>
          <a:p>
            <a:pPr marL="722313" lvl="3" indent="0" algn="ctr">
              <a:buNone/>
            </a:pPr>
            <a:r>
              <a:rPr lang="en-US" sz="2200" b="1" dirty="0">
                <a:ea typeface="Verdana" pitchFamily="34" charset="0"/>
                <a:cs typeface="Verdana" pitchFamily="34" charset="0"/>
              </a:rPr>
              <a:t>   </a:t>
            </a:r>
            <a:r>
              <a:rPr lang="en-US" sz="2200" b="1" dirty="0" err="1">
                <a:ea typeface="Verdana" pitchFamily="34" charset="0"/>
                <a:cs typeface="Verdana" pitchFamily="34" charset="0"/>
              </a:rPr>
              <a:t>Omgeving</a:t>
            </a:r>
            <a:endParaRPr lang="en-US" sz="2200" b="1" dirty="0">
              <a:ea typeface="Verdana" pitchFamily="34" charset="0"/>
              <a:cs typeface="Verdana" pitchFamily="34" charset="0"/>
            </a:endParaRPr>
          </a:p>
          <a:p>
            <a:pPr marL="1371600" lvl="3" indent="0">
              <a:buNone/>
            </a:pPr>
            <a:endParaRPr lang="en-US" sz="2200" b="1" dirty="0">
              <a:ea typeface="Verdana" pitchFamily="34" charset="0"/>
              <a:cs typeface="Verdana" pitchFamily="34" charset="0"/>
            </a:endParaRPr>
          </a:p>
          <a:p>
            <a:pPr marL="1371600" lvl="3" indent="0">
              <a:buNone/>
            </a:pPr>
            <a:endParaRPr lang="nl-NL" sz="2200" b="1" dirty="0"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" name="Rechte verbindingslijn 3"/>
          <p:cNvCxnSpPr/>
          <p:nvPr/>
        </p:nvCxnSpPr>
        <p:spPr>
          <a:xfrm>
            <a:off x="4623620" y="2271906"/>
            <a:ext cx="0" cy="345638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2871233" y="4123961"/>
            <a:ext cx="3384376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al 2"/>
          <p:cNvSpPr/>
          <p:nvPr/>
        </p:nvSpPr>
        <p:spPr>
          <a:xfrm>
            <a:off x="1542136" y="2471630"/>
            <a:ext cx="2169461" cy="11517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Formulier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bij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dokter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invullen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0" name="Ovaal 9"/>
          <p:cNvSpPr/>
          <p:nvPr/>
        </p:nvSpPr>
        <p:spPr>
          <a:xfrm>
            <a:off x="1504493" y="4573334"/>
            <a:ext cx="2168624" cy="114369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Gaan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sporten</a:t>
            </a:r>
            <a:r>
              <a:rPr lang="en-US" dirty="0">
                <a:solidFill>
                  <a:schemeClr val="tx1"/>
                </a:solidFill>
              </a:rPr>
              <a:t> op </a:t>
            </a:r>
            <a:r>
              <a:rPr lang="en-US" dirty="0" err="1">
                <a:solidFill>
                  <a:schemeClr val="tx1"/>
                </a:solidFill>
              </a:rPr>
              <a:t>sportclub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1" name="Ovaal 10"/>
          <p:cNvSpPr/>
          <p:nvPr/>
        </p:nvSpPr>
        <p:spPr>
          <a:xfrm>
            <a:off x="5199110" y="2473652"/>
            <a:ext cx="2160240" cy="11421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Veilig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voelen</a:t>
            </a:r>
            <a:r>
              <a:rPr lang="en-US" dirty="0">
                <a:solidFill>
                  <a:schemeClr val="tx1"/>
                </a:solidFill>
              </a:rPr>
              <a:t> in </a:t>
            </a:r>
            <a:r>
              <a:rPr lang="en-US" dirty="0" err="1">
                <a:solidFill>
                  <a:schemeClr val="tx1"/>
                </a:solidFill>
              </a:rPr>
              <a:t>buurt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2" name="Ovaal 11"/>
          <p:cNvSpPr/>
          <p:nvPr/>
        </p:nvSpPr>
        <p:spPr>
          <a:xfrm>
            <a:off x="5210597" y="4592578"/>
            <a:ext cx="2160240" cy="11436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Nieuwe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vrienden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maken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13" name="Afbeelding 12" descr="VUB LOGO-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6" y="6009603"/>
            <a:ext cx="1904800" cy="84839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09744" y="365127"/>
            <a:ext cx="8826528" cy="9756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 smtClean="0"/>
              <a:t>Holistisch</a:t>
            </a:r>
            <a:r>
              <a:rPr lang="en-US" b="1" dirty="0" smtClean="0"/>
              <a:t> </a:t>
            </a:r>
            <a:r>
              <a:rPr lang="en-US" b="1" dirty="0" err="1" smtClean="0"/>
              <a:t>perspectief</a:t>
            </a:r>
            <a:r>
              <a:rPr lang="en-US" b="1" dirty="0" smtClean="0"/>
              <a:t> </a:t>
            </a:r>
            <a:r>
              <a:rPr lang="en-US" b="1" dirty="0" err="1" smtClean="0"/>
              <a:t>staat</a:t>
            </a:r>
            <a:r>
              <a:rPr lang="en-US" b="1" dirty="0" smtClean="0"/>
              <a:t> </a:t>
            </a:r>
            <a:r>
              <a:rPr lang="en-US" b="1" dirty="0" err="1" smtClean="0"/>
              <a:t>centraal</a:t>
            </a:r>
            <a:r>
              <a:rPr lang="en-US" b="1" dirty="0" smtClean="0"/>
              <a:t>:</a:t>
            </a:r>
            <a:endParaRPr lang="en-US" b="1" dirty="0"/>
          </a:p>
          <a:p>
            <a:pPr algn="ctr"/>
            <a:r>
              <a:rPr lang="en-US" sz="2400" b="1" dirty="0" err="1"/>
              <a:t>S</a:t>
            </a:r>
            <a:r>
              <a:rPr lang="en-US" sz="2400" b="1" dirty="0" err="1" smtClean="0"/>
              <a:t>ociale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inclusie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ook</a:t>
            </a:r>
            <a:r>
              <a:rPr lang="en-US" sz="2400" b="1" dirty="0" smtClean="0"/>
              <a:t> op het </a:t>
            </a:r>
            <a:r>
              <a:rPr lang="en-US" sz="2400" b="1" dirty="0" err="1" smtClean="0"/>
              <a:t>werk</a:t>
            </a:r>
            <a:r>
              <a:rPr lang="en-US" sz="2400" b="1" dirty="0" smtClean="0"/>
              <a:t>!!</a:t>
            </a:r>
            <a:endParaRPr lang="en-GB" sz="2400" b="1" dirty="0"/>
          </a:p>
        </p:txBody>
      </p:sp>
      <p:pic>
        <p:nvPicPr>
          <p:cNvPr id="14" name="Afbeelding 13" descr="unitwin_bel_university_vrije_dut.png">
            <a:extLst>
              <a:ext uri="{FF2B5EF4-FFF2-40B4-BE49-F238E27FC236}">
                <a16:creationId xmlns:a16="http://schemas.microsoft.com/office/drawing/2014/main" xmlns="" id="{123550D8-CC5F-5B4C-AAD9-AF2010780D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0" y="6058250"/>
            <a:ext cx="1168400" cy="68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9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909" y="344958"/>
            <a:ext cx="8579603" cy="1143000"/>
          </a:xfrm>
        </p:spPr>
        <p:txBody>
          <a:bodyPr>
            <a:noAutofit/>
          </a:bodyPr>
          <a:lstStyle/>
          <a:p>
            <a:pPr algn="ctr"/>
            <a:r>
              <a:rPr lang="nl-NL" b="1" dirty="0" smtClean="0">
                <a:solidFill>
                  <a:srgbClr val="0D0D0D"/>
                </a:solidFill>
              </a:rPr>
              <a:t>Hoe doen ze dat nu in Europa?</a:t>
            </a:r>
            <a:endParaRPr lang="nl-NL" b="1" dirty="0">
              <a:solidFill>
                <a:srgbClr val="0D0D0D"/>
              </a:solidFill>
            </a:endParaRPr>
          </a:p>
        </p:txBody>
      </p:sp>
      <p:pic>
        <p:nvPicPr>
          <p:cNvPr id="6" name="Afbeelding 5" descr="VUB LOGO-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2" y="5989726"/>
            <a:ext cx="1519552" cy="676808"/>
          </a:xfrm>
          <a:prstGeom prst="rect">
            <a:avLst/>
          </a:prstGeom>
        </p:spPr>
      </p:pic>
      <p:pic>
        <p:nvPicPr>
          <p:cNvPr id="7" name="Afbeelding 6" descr="unitwin_bel_university_vrije_du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00" y="6020150"/>
            <a:ext cx="1168400" cy="686013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5603566" y="5619561"/>
            <a:ext cx="2462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0D0D0D"/>
                </a:solidFill>
                <a:effectLst/>
              </a:rPr>
              <a:t>© The </a:t>
            </a:r>
            <a:r>
              <a:rPr lang="en-GB" sz="1400" dirty="0" err="1" smtClean="0">
                <a:solidFill>
                  <a:srgbClr val="0D0D0D"/>
                </a:solidFill>
                <a:effectLst/>
              </a:rPr>
              <a:t>Andras</a:t>
            </a:r>
            <a:r>
              <a:rPr lang="en-GB" sz="1400" dirty="0" smtClean="0">
                <a:solidFill>
                  <a:srgbClr val="0D0D0D"/>
                </a:solidFill>
                <a:effectLst/>
              </a:rPr>
              <a:t> </a:t>
            </a:r>
            <a:r>
              <a:rPr lang="en-GB" sz="1400" dirty="0" err="1" smtClean="0">
                <a:solidFill>
                  <a:srgbClr val="0D0D0D"/>
                </a:solidFill>
                <a:effectLst/>
              </a:rPr>
              <a:t>Barta</a:t>
            </a:r>
            <a:endParaRPr lang="en-GB" sz="1400" dirty="0" smtClean="0">
              <a:solidFill>
                <a:srgbClr val="0D0D0D"/>
              </a:solidFill>
              <a:effectLst/>
            </a:endParaRPr>
          </a:p>
        </p:txBody>
      </p:sp>
      <p:pic>
        <p:nvPicPr>
          <p:cNvPr id="4" name="Afbeelding 3" descr="world-1264062_192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728" y="1003515"/>
            <a:ext cx="6838933" cy="456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5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909" y="344958"/>
            <a:ext cx="8579603" cy="1143000"/>
          </a:xfrm>
        </p:spPr>
        <p:txBody>
          <a:bodyPr>
            <a:noAutofit/>
          </a:bodyPr>
          <a:lstStyle/>
          <a:p>
            <a:pPr algn="ctr"/>
            <a:r>
              <a:rPr lang="nl-NL" b="1" dirty="0" smtClean="0">
                <a:solidFill>
                  <a:srgbClr val="0D0D0D"/>
                </a:solidFill>
              </a:rPr>
              <a:t>1. Frankrijk: </a:t>
            </a:r>
            <a:br>
              <a:rPr lang="nl-NL" b="1" dirty="0" smtClean="0">
                <a:solidFill>
                  <a:srgbClr val="0D0D0D"/>
                </a:solidFill>
              </a:rPr>
            </a:br>
            <a:r>
              <a:rPr lang="nl-NL" sz="2000" b="1" dirty="0" smtClean="0">
                <a:solidFill>
                  <a:srgbClr val="0D0D0D"/>
                </a:solidFill>
              </a:rPr>
              <a:t>Vertrouwen en ondersteuning in het beroep door </a:t>
            </a:r>
            <a:br>
              <a:rPr lang="nl-NL" sz="2000" b="1" dirty="0" smtClean="0">
                <a:solidFill>
                  <a:srgbClr val="0D0D0D"/>
                </a:solidFill>
              </a:rPr>
            </a:br>
            <a:r>
              <a:rPr lang="nl-NL" sz="2000" b="1" dirty="0" smtClean="0">
                <a:solidFill>
                  <a:srgbClr val="0D0D0D"/>
                </a:solidFill>
              </a:rPr>
              <a:t>validatie van eerder verworven competenties</a:t>
            </a:r>
            <a:endParaRPr lang="nl-NL" sz="2000" b="1" dirty="0">
              <a:solidFill>
                <a:srgbClr val="0D0D0D"/>
              </a:solidFill>
            </a:endParaRPr>
          </a:p>
        </p:txBody>
      </p:sp>
      <p:pic>
        <p:nvPicPr>
          <p:cNvPr id="6" name="Afbeelding 5" descr="VUB LOGO-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2" y="5989726"/>
            <a:ext cx="1519552" cy="676808"/>
          </a:xfrm>
          <a:prstGeom prst="rect">
            <a:avLst/>
          </a:prstGeom>
        </p:spPr>
      </p:pic>
      <p:pic>
        <p:nvPicPr>
          <p:cNvPr id="7" name="Afbeelding 6" descr="unitwin_bel_university_vrije_du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00" y="6020150"/>
            <a:ext cx="1168400" cy="686013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5352724" y="5964519"/>
            <a:ext cx="2462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0D0D0D"/>
                </a:solidFill>
                <a:effectLst/>
              </a:rPr>
              <a:t>© </a:t>
            </a:r>
            <a:r>
              <a:rPr lang="en-GB" sz="1400" dirty="0" err="1" smtClean="0">
                <a:solidFill>
                  <a:srgbClr val="0D0D0D"/>
                </a:solidFill>
                <a:effectLst/>
              </a:rPr>
              <a:t>Pixabay</a:t>
            </a:r>
            <a:endParaRPr lang="en-GB" sz="1400" dirty="0" smtClean="0">
              <a:solidFill>
                <a:srgbClr val="0D0D0D"/>
              </a:solidFill>
              <a:effectLst/>
            </a:endParaRPr>
          </a:p>
        </p:txBody>
      </p:sp>
      <p:pic>
        <p:nvPicPr>
          <p:cNvPr id="3" name="Afbeelding 2" descr="chalkboard-620316_192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92" y="1486198"/>
            <a:ext cx="6663009" cy="444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909" y="344958"/>
            <a:ext cx="8579603" cy="1143000"/>
          </a:xfrm>
        </p:spPr>
        <p:txBody>
          <a:bodyPr>
            <a:noAutofit/>
          </a:bodyPr>
          <a:lstStyle/>
          <a:p>
            <a:pPr algn="ctr"/>
            <a:r>
              <a:rPr lang="nl-NL" b="1" dirty="0">
                <a:solidFill>
                  <a:srgbClr val="0D0D0D"/>
                </a:solidFill>
              </a:rPr>
              <a:t>2</a:t>
            </a:r>
            <a:r>
              <a:rPr lang="nl-NL" b="1" dirty="0" smtClean="0">
                <a:solidFill>
                  <a:srgbClr val="0D0D0D"/>
                </a:solidFill>
              </a:rPr>
              <a:t>. Italië: </a:t>
            </a:r>
            <a:br>
              <a:rPr lang="nl-NL" b="1" dirty="0" smtClean="0">
                <a:solidFill>
                  <a:srgbClr val="0D0D0D"/>
                </a:solidFill>
              </a:rPr>
            </a:br>
            <a:r>
              <a:rPr lang="nl-NL" sz="2000" b="1" dirty="0" smtClean="0">
                <a:solidFill>
                  <a:srgbClr val="0D0D0D"/>
                </a:solidFill>
              </a:rPr>
              <a:t>Specifiek traject van beroepsopleiding </a:t>
            </a:r>
            <a:br>
              <a:rPr lang="nl-NL" sz="2000" b="1" dirty="0" smtClean="0">
                <a:solidFill>
                  <a:srgbClr val="0D0D0D"/>
                </a:solidFill>
              </a:rPr>
            </a:br>
            <a:r>
              <a:rPr lang="nl-NL" sz="2000" b="1" dirty="0" smtClean="0">
                <a:solidFill>
                  <a:srgbClr val="0D0D0D"/>
                </a:solidFill>
              </a:rPr>
              <a:t>voor mensen met een handicap</a:t>
            </a:r>
            <a:endParaRPr lang="nl-NL" sz="2000" b="1" dirty="0">
              <a:solidFill>
                <a:srgbClr val="0D0D0D"/>
              </a:solidFill>
            </a:endParaRPr>
          </a:p>
        </p:txBody>
      </p:sp>
      <p:pic>
        <p:nvPicPr>
          <p:cNvPr id="6" name="Afbeelding 5" descr="VUB LOGO-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2" y="5989726"/>
            <a:ext cx="1519552" cy="676808"/>
          </a:xfrm>
          <a:prstGeom prst="rect">
            <a:avLst/>
          </a:prstGeom>
        </p:spPr>
      </p:pic>
      <p:pic>
        <p:nvPicPr>
          <p:cNvPr id="7" name="Afbeelding 6" descr="unitwin_bel_university_vrije_du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00" y="6020150"/>
            <a:ext cx="1168400" cy="686013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5384079" y="5839080"/>
            <a:ext cx="2462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0D0D0D"/>
                </a:solidFill>
                <a:effectLst/>
              </a:rPr>
              <a:t>© </a:t>
            </a:r>
            <a:r>
              <a:rPr lang="en-GB" sz="1400" dirty="0" err="1" smtClean="0">
                <a:solidFill>
                  <a:srgbClr val="0D0D0D"/>
                </a:solidFill>
                <a:effectLst/>
              </a:rPr>
              <a:t>Gregroose</a:t>
            </a:r>
            <a:endParaRPr lang="en-GB" sz="1400" dirty="0" smtClean="0">
              <a:solidFill>
                <a:srgbClr val="0D0D0D"/>
              </a:solidFill>
              <a:effectLst/>
            </a:endParaRPr>
          </a:p>
        </p:txBody>
      </p:sp>
      <p:pic>
        <p:nvPicPr>
          <p:cNvPr id="4" name="Afbeelding 3" descr="car-park-5104593_192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549" y="1470220"/>
            <a:ext cx="6522498" cy="433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3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909" y="344958"/>
            <a:ext cx="8579603" cy="1143000"/>
          </a:xfrm>
        </p:spPr>
        <p:txBody>
          <a:bodyPr>
            <a:noAutofit/>
          </a:bodyPr>
          <a:lstStyle/>
          <a:p>
            <a:pPr algn="ctr"/>
            <a:r>
              <a:rPr lang="nl-NL" b="1" dirty="0">
                <a:solidFill>
                  <a:srgbClr val="0D0D0D"/>
                </a:solidFill>
              </a:rPr>
              <a:t>3</a:t>
            </a:r>
            <a:r>
              <a:rPr lang="nl-NL" b="1" dirty="0" smtClean="0">
                <a:solidFill>
                  <a:srgbClr val="0D0D0D"/>
                </a:solidFill>
              </a:rPr>
              <a:t>. Bulgarije: </a:t>
            </a:r>
            <a:br>
              <a:rPr lang="nl-NL" b="1" dirty="0" smtClean="0">
                <a:solidFill>
                  <a:srgbClr val="0D0D0D"/>
                </a:solidFill>
              </a:rPr>
            </a:br>
            <a:r>
              <a:rPr lang="nl-NL" sz="2000" b="1" dirty="0" smtClean="0">
                <a:solidFill>
                  <a:srgbClr val="0D0D0D"/>
                </a:solidFill>
              </a:rPr>
              <a:t>Gedifferentieerde samenwerking tussen </a:t>
            </a:r>
            <a:br>
              <a:rPr lang="nl-NL" sz="2000" b="1" dirty="0" smtClean="0">
                <a:solidFill>
                  <a:srgbClr val="0D0D0D"/>
                </a:solidFill>
              </a:rPr>
            </a:br>
            <a:r>
              <a:rPr lang="nl-NL" sz="2000" b="1" dirty="0" smtClean="0">
                <a:solidFill>
                  <a:srgbClr val="0D0D0D"/>
                </a:solidFill>
              </a:rPr>
              <a:t>uitzendbureau en centrum voor beroepsopleiding</a:t>
            </a:r>
            <a:endParaRPr lang="nl-NL" sz="2000" b="1" dirty="0">
              <a:solidFill>
                <a:srgbClr val="0D0D0D"/>
              </a:solidFill>
            </a:endParaRPr>
          </a:p>
        </p:txBody>
      </p:sp>
      <p:pic>
        <p:nvPicPr>
          <p:cNvPr id="6" name="Afbeelding 5" descr="VUB LOGO-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2" y="5989726"/>
            <a:ext cx="1519552" cy="676808"/>
          </a:xfrm>
          <a:prstGeom prst="rect">
            <a:avLst/>
          </a:prstGeom>
        </p:spPr>
      </p:pic>
      <p:pic>
        <p:nvPicPr>
          <p:cNvPr id="7" name="Afbeelding 6" descr="unitwin_bel_university_vrije_du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00" y="6020150"/>
            <a:ext cx="1168400" cy="686013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6152285" y="5258923"/>
            <a:ext cx="2462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0D0D0D"/>
                </a:solidFill>
                <a:effectLst/>
              </a:rPr>
              <a:t>© </a:t>
            </a:r>
            <a:r>
              <a:rPr lang="en-GB" sz="1400" dirty="0" err="1" smtClean="0">
                <a:solidFill>
                  <a:srgbClr val="0D0D0D"/>
                </a:solidFill>
                <a:effectLst/>
              </a:rPr>
              <a:t>Geralt</a:t>
            </a:r>
            <a:endParaRPr lang="en-GB" sz="1400" dirty="0" smtClean="0">
              <a:solidFill>
                <a:srgbClr val="0D0D0D"/>
              </a:solidFill>
              <a:effectLst/>
            </a:endParaRPr>
          </a:p>
        </p:txBody>
      </p:sp>
      <p:pic>
        <p:nvPicPr>
          <p:cNvPr id="4" name="Afbeelding 3" descr="team-spirit-1544791_192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95" y="1542108"/>
            <a:ext cx="8034821" cy="365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6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909" y="344958"/>
            <a:ext cx="8579603" cy="1143000"/>
          </a:xfrm>
        </p:spPr>
        <p:txBody>
          <a:bodyPr>
            <a:noAutofit/>
          </a:bodyPr>
          <a:lstStyle/>
          <a:p>
            <a:pPr algn="ctr"/>
            <a:r>
              <a:rPr lang="nl-NL" b="1" dirty="0">
                <a:solidFill>
                  <a:srgbClr val="0D0D0D"/>
                </a:solidFill>
              </a:rPr>
              <a:t>4</a:t>
            </a:r>
            <a:r>
              <a:rPr lang="nl-NL" b="1" dirty="0" smtClean="0">
                <a:solidFill>
                  <a:srgbClr val="0D0D0D"/>
                </a:solidFill>
              </a:rPr>
              <a:t>. België: </a:t>
            </a:r>
            <a:br>
              <a:rPr lang="nl-NL" b="1" dirty="0" smtClean="0">
                <a:solidFill>
                  <a:srgbClr val="0D0D0D"/>
                </a:solidFill>
              </a:rPr>
            </a:br>
            <a:r>
              <a:rPr lang="nl-NL" sz="2000" b="1" dirty="0" smtClean="0">
                <a:solidFill>
                  <a:srgbClr val="0D0D0D"/>
                </a:solidFill>
              </a:rPr>
              <a:t>Structurele samenwerking </a:t>
            </a:r>
            <a:br>
              <a:rPr lang="nl-NL" sz="2000" b="1" dirty="0" smtClean="0">
                <a:solidFill>
                  <a:srgbClr val="0D0D0D"/>
                </a:solidFill>
              </a:rPr>
            </a:br>
            <a:r>
              <a:rPr lang="nl-NL" sz="2000" b="1" dirty="0" smtClean="0">
                <a:solidFill>
                  <a:srgbClr val="0D0D0D"/>
                </a:solidFill>
              </a:rPr>
              <a:t>scholing basisvaardigheden voor laagopgeleiden</a:t>
            </a:r>
            <a:endParaRPr lang="nl-NL" sz="2000" b="1" dirty="0">
              <a:solidFill>
                <a:srgbClr val="0D0D0D"/>
              </a:solidFill>
            </a:endParaRPr>
          </a:p>
        </p:txBody>
      </p:sp>
      <p:pic>
        <p:nvPicPr>
          <p:cNvPr id="6" name="Afbeelding 5" descr="VUB LOGO-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2" y="5989726"/>
            <a:ext cx="1519552" cy="676808"/>
          </a:xfrm>
          <a:prstGeom prst="rect">
            <a:avLst/>
          </a:prstGeom>
        </p:spPr>
      </p:pic>
      <p:pic>
        <p:nvPicPr>
          <p:cNvPr id="7" name="Afbeelding 6" descr="unitwin_bel_university_vrije_du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00" y="6020150"/>
            <a:ext cx="1168400" cy="686013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4913749" y="5619561"/>
            <a:ext cx="2462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0D0D0D"/>
                </a:solidFill>
                <a:effectLst/>
              </a:rPr>
              <a:t>© </a:t>
            </a:r>
            <a:r>
              <a:rPr lang="en-GB" sz="1400" dirty="0" err="1" smtClean="0">
                <a:solidFill>
                  <a:srgbClr val="0D0D0D"/>
                </a:solidFill>
                <a:effectLst/>
              </a:rPr>
              <a:t>Gtcaviglione</a:t>
            </a:r>
            <a:endParaRPr lang="en-GB" sz="1400" dirty="0" smtClean="0">
              <a:solidFill>
                <a:srgbClr val="0D0D0D"/>
              </a:solidFill>
              <a:effectLst/>
            </a:endParaRPr>
          </a:p>
        </p:txBody>
      </p:sp>
      <p:pic>
        <p:nvPicPr>
          <p:cNvPr id="3" name="Afbeelding 2" descr="footing-6036253_192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498" y="1499735"/>
            <a:ext cx="5432328" cy="407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1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500" y="405775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nl-NL" sz="2800" b="1" dirty="0" smtClean="0">
                <a:solidFill>
                  <a:srgbClr val="000000"/>
                </a:solidFill>
                <a:latin typeface="+mn-lt"/>
              </a:rPr>
              <a:t>Laat iedereen zijn of haar eigen leven kunnen dirigeren door deelname aan scholing te vergroten!</a:t>
            </a:r>
            <a:endParaRPr lang="nl-NL" sz="2800" i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6" name="Afbeelding 5" descr="VUB LOGO-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" y="6119952"/>
            <a:ext cx="1457452" cy="649148"/>
          </a:xfrm>
          <a:prstGeom prst="rect">
            <a:avLst/>
          </a:prstGeom>
        </p:spPr>
      </p:pic>
      <p:pic>
        <p:nvPicPr>
          <p:cNvPr id="8" name="Afbeelding 7" descr="unitwin_bel_university_vrije_du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00" y="6020150"/>
            <a:ext cx="1168400" cy="686013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6882496" y="5655544"/>
            <a:ext cx="1347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/>
              <a:t>© </a:t>
            </a:r>
            <a:r>
              <a:rPr lang="en-GB" sz="1400" dirty="0" err="1" smtClean="0"/>
              <a:t>Chenspec</a:t>
            </a:r>
            <a:endParaRPr lang="en-GB" sz="1400" dirty="0"/>
          </a:p>
        </p:txBody>
      </p:sp>
      <p:pic>
        <p:nvPicPr>
          <p:cNvPr id="4" name="Afbeelding 3" descr="man-5658724_192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09" y="1715279"/>
            <a:ext cx="6957879" cy="391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8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" y="405775"/>
            <a:ext cx="8851900" cy="1143000"/>
          </a:xfrm>
        </p:spPr>
        <p:txBody>
          <a:bodyPr>
            <a:noAutofit/>
          </a:bodyPr>
          <a:lstStyle/>
          <a:p>
            <a:pPr algn="ctr"/>
            <a:r>
              <a:rPr lang="nl-NL" b="1" dirty="0" smtClean="0">
                <a:solidFill>
                  <a:srgbClr val="000000"/>
                </a:solidFill>
                <a:latin typeface="+mn-lt"/>
              </a:rPr>
              <a:t>Ken je het gevoel:</a:t>
            </a:r>
            <a:br>
              <a:rPr lang="nl-NL" b="1" dirty="0" smtClean="0">
                <a:solidFill>
                  <a:srgbClr val="000000"/>
                </a:solidFill>
                <a:latin typeface="+mn-lt"/>
              </a:rPr>
            </a:br>
            <a:r>
              <a:rPr lang="nl-NL" b="1" dirty="0" smtClean="0">
                <a:solidFill>
                  <a:srgbClr val="000000"/>
                </a:solidFill>
                <a:latin typeface="+mn-lt"/>
              </a:rPr>
              <a:t>‘</a:t>
            </a:r>
            <a:r>
              <a:rPr lang="nl-NL" b="1" dirty="0" err="1" smtClean="0">
                <a:solidFill>
                  <a:srgbClr val="000000"/>
                </a:solidFill>
                <a:latin typeface="+mn-lt"/>
              </a:rPr>
              <a:t>I’m</a:t>
            </a:r>
            <a:r>
              <a:rPr lang="nl-NL" b="1" dirty="0" smtClean="0">
                <a:solidFill>
                  <a:srgbClr val="000000"/>
                </a:solidFill>
                <a:latin typeface="+mn-lt"/>
              </a:rPr>
              <a:t> the </a:t>
            </a:r>
            <a:r>
              <a:rPr lang="nl-NL" b="1" dirty="0" err="1" smtClean="0">
                <a:solidFill>
                  <a:srgbClr val="000000"/>
                </a:solidFill>
                <a:latin typeface="+mn-lt"/>
              </a:rPr>
              <a:t>king</a:t>
            </a:r>
            <a:r>
              <a:rPr lang="nl-NL" b="1" dirty="0" smtClean="0">
                <a:solidFill>
                  <a:srgbClr val="000000"/>
                </a:solidFill>
                <a:latin typeface="+mn-lt"/>
              </a:rPr>
              <a:t> of the </a:t>
            </a:r>
            <a:r>
              <a:rPr lang="nl-NL" b="1" dirty="0" err="1" smtClean="0">
                <a:solidFill>
                  <a:srgbClr val="000000"/>
                </a:solidFill>
                <a:latin typeface="+mn-lt"/>
              </a:rPr>
              <a:t>world</a:t>
            </a:r>
            <a:r>
              <a:rPr lang="nl-NL" b="1" dirty="0" smtClean="0">
                <a:solidFill>
                  <a:srgbClr val="000000"/>
                </a:solidFill>
                <a:latin typeface="+mn-lt"/>
              </a:rPr>
              <a:t>!’</a:t>
            </a:r>
            <a:endParaRPr lang="nl-NL" sz="2400" i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6" name="Afbeelding 5" descr="VUB LOGO-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" y="6119952"/>
            <a:ext cx="1457452" cy="649148"/>
          </a:xfrm>
          <a:prstGeom prst="rect">
            <a:avLst/>
          </a:prstGeom>
        </p:spPr>
      </p:pic>
      <p:pic>
        <p:nvPicPr>
          <p:cNvPr id="9" name="Afbeelding 8" descr="unitwin_bel_university_vrije_du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0" y="6058250"/>
            <a:ext cx="1168400" cy="686013"/>
          </a:xfrm>
          <a:prstGeom prst="rect">
            <a:avLst/>
          </a:prstGeom>
        </p:spPr>
      </p:pic>
      <p:pic>
        <p:nvPicPr>
          <p:cNvPr id="4" name="Afbeelding 3" descr="mountains-3959204_192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473200"/>
            <a:ext cx="5852160" cy="390144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6511284" y="5349383"/>
            <a:ext cx="1092385" cy="3424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6858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bg1"/>
              </a:buClr>
              <a:buSzPct val="25000"/>
              <a:buFont typeface="Verdana" panose="020B060403050404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bg1"/>
              </a:buClr>
              <a:buSzPct val="25000"/>
              <a:buFont typeface="Verdana" panose="020B0604030504040204" pitchFamily="34" charset="0"/>
              <a:buNone/>
              <a:defRPr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ts val="2400"/>
              </a:lnSpc>
              <a:spcBef>
                <a:spcPts val="0"/>
              </a:spcBef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ts val="2400"/>
              </a:lnSpc>
              <a:spcBef>
                <a:spcPts val="0"/>
              </a:spcBef>
              <a:buSzPct val="80000"/>
              <a:buFont typeface="Courier New" panose="02070309020205020404" pitchFamily="49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400" dirty="0"/>
              <a:t>© </a:t>
            </a:r>
            <a:r>
              <a:rPr lang="nl-BE" sz="1400" dirty="0" smtClean="0"/>
              <a:t>Pixabay</a:t>
            </a:r>
            <a:endParaRPr lang="nl-BE" sz="1400" dirty="0"/>
          </a:p>
        </p:txBody>
      </p:sp>
    </p:spTree>
    <p:extLst>
      <p:ext uri="{BB962C8B-B14F-4D97-AF65-F5344CB8AC3E}">
        <p14:creationId xmlns:p14="http://schemas.microsoft.com/office/powerpoint/2010/main" val="295537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" y="405775"/>
            <a:ext cx="8851900" cy="1143000"/>
          </a:xfrm>
        </p:spPr>
        <p:txBody>
          <a:bodyPr>
            <a:noAutofit/>
          </a:bodyPr>
          <a:lstStyle/>
          <a:p>
            <a:pPr algn="ctr"/>
            <a:r>
              <a:rPr lang="nl-NL" b="1" dirty="0" smtClean="0">
                <a:solidFill>
                  <a:srgbClr val="000000"/>
                </a:solidFill>
                <a:latin typeface="+mn-lt"/>
              </a:rPr>
              <a:t>En ken je dit gevoel?</a:t>
            </a:r>
            <a:endParaRPr lang="nl-NL" sz="2400" i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6" name="Afbeelding 5" descr="VUB LOGO-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" y="6119952"/>
            <a:ext cx="1457452" cy="649148"/>
          </a:xfrm>
          <a:prstGeom prst="rect">
            <a:avLst/>
          </a:prstGeom>
        </p:spPr>
      </p:pic>
      <p:pic>
        <p:nvPicPr>
          <p:cNvPr id="9" name="Afbeelding 8" descr="unitwin_bel_university_vrije_du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0" y="6058250"/>
            <a:ext cx="1168400" cy="686013"/>
          </a:xfrm>
          <a:prstGeom prst="rect">
            <a:avLst/>
          </a:prstGeom>
        </p:spPr>
      </p:pic>
      <p:pic>
        <p:nvPicPr>
          <p:cNvPr id="3" name="Afbeelding 2" descr="backpacker-1835353_192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36" y="1144633"/>
            <a:ext cx="7284775" cy="4097686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7248133" y="5223944"/>
            <a:ext cx="1092385" cy="3424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6858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bg1"/>
              </a:buClr>
              <a:buSzPct val="25000"/>
              <a:buFont typeface="Verdana" panose="020B060403050404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bg1"/>
              </a:buClr>
              <a:buSzPct val="25000"/>
              <a:buFont typeface="Verdana" panose="020B0604030504040204" pitchFamily="34" charset="0"/>
              <a:buNone/>
              <a:defRPr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ts val="2400"/>
              </a:lnSpc>
              <a:spcBef>
                <a:spcPts val="0"/>
              </a:spcBef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ts val="2400"/>
              </a:lnSpc>
              <a:spcBef>
                <a:spcPts val="0"/>
              </a:spcBef>
              <a:buSzPct val="80000"/>
              <a:buFont typeface="Courier New" panose="02070309020205020404" pitchFamily="49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400" dirty="0"/>
              <a:t>© </a:t>
            </a:r>
            <a:r>
              <a:rPr lang="nl-BE" sz="1400" dirty="0" smtClean="0"/>
              <a:t>Pexels</a:t>
            </a:r>
            <a:endParaRPr lang="nl-BE" sz="1400" dirty="0"/>
          </a:p>
        </p:txBody>
      </p:sp>
    </p:spTree>
    <p:extLst>
      <p:ext uri="{BB962C8B-B14F-4D97-AF65-F5344CB8AC3E}">
        <p14:creationId xmlns:p14="http://schemas.microsoft.com/office/powerpoint/2010/main" val="223638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" y="405775"/>
            <a:ext cx="8851900" cy="1143000"/>
          </a:xfrm>
        </p:spPr>
        <p:txBody>
          <a:bodyPr>
            <a:noAutofit/>
          </a:bodyPr>
          <a:lstStyle/>
          <a:p>
            <a:pPr algn="ctr"/>
            <a:r>
              <a:rPr lang="nl-NL" b="1" dirty="0" smtClean="0">
                <a:solidFill>
                  <a:srgbClr val="000000"/>
                </a:solidFill>
                <a:latin typeface="+mn-lt"/>
              </a:rPr>
              <a:t>Leren: Voor </a:t>
            </a:r>
            <a:r>
              <a:rPr lang="nl-NL" b="1" dirty="0" smtClean="0">
                <a:solidFill>
                  <a:srgbClr val="000000"/>
                </a:solidFill>
                <a:latin typeface="+mn-lt"/>
              </a:rPr>
              <a:t>sommigen begon het zo…</a:t>
            </a:r>
            <a:endParaRPr lang="nl-NL" sz="2400" i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6" name="Afbeelding 5" descr="VUB LOGO-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" y="6119952"/>
            <a:ext cx="1457452" cy="649148"/>
          </a:xfrm>
          <a:prstGeom prst="rect">
            <a:avLst/>
          </a:prstGeom>
        </p:spPr>
      </p:pic>
      <p:pic>
        <p:nvPicPr>
          <p:cNvPr id="9" name="Afbeelding 8" descr="unitwin_bel_university_vrije_du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0" y="6058250"/>
            <a:ext cx="1168400" cy="686013"/>
          </a:xfrm>
          <a:prstGeom prst="rect">
            <a:avLst/>
          </a:prstGeom>
        </p:spPr>
      </p:pic>
      <p:pic>
        <p:nvPicPr>
          <p:cNvPr id="4" name="Afbeelding 3" descr="black-1072366_192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247" y="994951"/>
            <a:ext cx="6647331" cy="4431554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7012969" y="5412103"/>
            <a:ext cx="1092385" cy="3424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6858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bg1"/>
              </a:buClr>
              <a:buSzPct val="25000"/>
              <a:buFont typeface="Verdana" panose="020B060403050404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bg1"/>
              </a:buClr>
              <a:buSzPct val="25000"/>
              <a:buFont typeface="Verdana" panose="020B0604030504040204" pitchFamily="34" charset="0"/>
              <a:buNone/>
              <a:defRPr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ts val="2400"/>
              </a:lnSpc>
              <a:spcBef>
                <a:spcPts val="0"/>
              </a:spcBef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ts val="2400"/>
              </a:lnSpc>
              <a:spcBef>
                <a:spcPts val="0"/>
              </a:spcBef>
              <a:buSzPct val="80000"/>
              <a:buFont typeface="Courier New" panose="02070309020205020404" pitchFamily="49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400" dirty="0"/>
              <a:t>© </a:t>
            </a:r>
            <a:r>
              <a:rPr lang="nl-BE" sz="1400" dirty="0" smtClean="0"/>
              <a:t>Stux</a:t>
            </a:r>
            <a:endParaRPr lang="nl-BE" sz="1400" dirty="0"/>
          </a:p>
        </p:txBody>
      </p:sp>
    </p:spTree>
    <p:extLst>
      <p:ext uri="{BB962C8B-B14F-4D97-AF65-F5344CB8AC3E}">
        <p14:creationId xmlns:p14="http://schemas.microsoft.com/office/powerpoint/2010/main" val="106320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" y="405775"/>
            <a:ext cx="8851900" cy="1143000"/>
          </a:xfrm>
        </p:spPr>
        <p:txBody>
          <a:bodyPr>
            <a:noAutofit/>
          </a:bodyPr>
          <a:lstStyle/>
          <a:p>
            <a:pPr algn="ctr"/>
            <a:r>
              <a:rPr lang="nl-NL" b="1" dirty="0" smtClean="0">
                <a:solidFill>
                  <a:srgbClr val="000000"/>
                </a:solidFill>
                <a:latin typeface="+mn-lt"/>
              </a:rPr>
              <a:t>Maar werd het zo… door scholing</a:t>
            </a:r>
            <a:endParaRPr lang="nl-NL" sz="2400" i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6" name="Afbeelding 5" descr="VUB LOGO-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" y="6119952"/>
            <a:ext cx="1457452" cy="649148"/>
          </a:xfrm>
          <a:prstGeom prst="rect">
            <a:avLst/>
          </a:prstGeom>
        </p:spPr>
      </p:pic>
      <p:pic>
        <p:nvPicPr>
          <p:cNvPr id="9" name="Afbeelding 8" descr="unitwin_bel_university_vrije_du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0" y="6058250"/>
            <a:ext cx="1168400" cy="686013"/>
          </a:xfrm>
          <a:prstGeom prst="rect">
            <a:avLst/>
          </a:prstGeom>
        </p:spPr>
      </p:pic>
      <p:pic>
        <p:nvPicPr>
          <p:cNvPr id="4" name="Afbeelding 3" descr="board-3695073_192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957" y="1081912"/>
            <a:ext cx="6493280" cy="4328853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6746449" y="5412103"/>
            <a:ext cx="1092385" cy="3424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6858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bg1"/>
              </a:buClr>
              <a:buSzPct val="25000"/>
              <a:buFont typeface="Verdana" panose="020B060403050404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bg1"/>
              </a:buClr>
              <a:buSzPct val="25000"/>
              <a:buFont typeface="Verdana" panose="020B0604030504040204" pitchFamily="34" charset="0"/>
              <a:buNone/>
              <a:defRPr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ts val="2400"/>
              </a:lnSpc>
              <a:spcBef>
                <a:spcPts val="0"/>
              </a:spcBef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ts val="2400"/>
              </a:lnSpc>
              <a:spcBef>
                <a:spcPts val="0"/>
              </a:spcBef>
              <a:buSzPct val="80000"/>
              <a:buFont typeface="Courier New" panose="02070309020205020404" pitchFamily="49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400" dirty="0"/>
              <a:t>© </a:t>
            </a:r>
            <a:r>
              <a:rPr lang="nl-BE" sz="1400" dirty="0" smtClean="0"/>
              <a:t>Athree23</a:t>
            </a:r>
            <a:endParaRPr lang="nl-BE" sz="1400" dirty="0"/>
          </a:p>
        </p:txBody>
      </p:sp>
    </p:spTree>
    <p:extLst>
      <p:ext uri="{BB962C8B-B14F-4D97-AF65-F5344CB8AC3E}">
        <p14:creationId xmlns:p14="http://schemas.microsoft.com/office/powerpoint/2010/main" val="297453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" y="405775"/>
            <a:ext cx="8851900" cy="1143000"/>
          </a:xfrm>
        </p:spPr>
        <p:txBody>
          <a:bodyPr>
            <a:noAutofit/>
          </a:bodyPr>
          <a:lstStyle/>
          <a:p>
            <a:pPr algn="ctr"/>
            <a:r>
              <a:rPr lang="nl-NL" b="1" dirty="0" smtClean="0">
                <a:solidFill>
                  <a:srgbClr val="000000"/>
                </a:solidFill>
                <a:latin typeface="+mn-lt"/>
              </a:rPr>
              <a:t>Wat </a:t>
            </a:r>
            <a:r>
              <a:rPr lang="nl-NL" b="1" dirty="0" smtClean="0">
                <a:solidFill>
                  <a:srgbClr val="000000"/>
                </a:solidFill>
                <a:latin typeface="+mn-lt"/>
              </a:rPr>
              <a:t>levert scholing op?</a:t>
            </a:r>
            <a:br>
              <a:rPr lang="nl-NL" b="1" dirty="0" smtClean="0">
                <a:solidFill>
                  <a:srgbClr val="000000"/>
                </a:solidFill>
                <a:latin typeface="+mn-lt"/>
              </a:rPr>
            </a:br>
            <a:endParaRPr lang="nl-NL" sz="2400" i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6" name="Afbeelding 5" descr="VUB LOGO-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" y="6119952"/>
            <a:ext cx="1457452" cy="649148"/>
          </a:xfrm>
          <a:prstGeom prst="rect">
            <a:avLst/>
          </a:prstGeom>
        </p:spPr>
      </p:pic>
      <p:pic>
        <p:nvPicPr>
          <p:cNvPr id="9" name="Afbeelding 8" descr="unitwin_bel_university_vrije_du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0" y="6058250"/>
            <a:ext cx="1168400" cy="686013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7299086" y="5662982"/>
            <a:ext cx="1092385" cy="3424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6858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bg1"/>
              </a:buClr>
              <a:buSzPct val="25000"/>
              <a:buFont typeface="Verdana" panose="020B060403050404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bg1"/>
              </a:buClr>
              <a:buSzPct val="25000"/>
              <a:buFont typeface="Verdana" panose="020B0604030504040204" pitchFamily="34" charset="0"/>
              <a:buNone/>
              <a:defRPr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ts val="2400"/>
              </a:lnSpc>
              <a:spcBef>
                <a:spcPts val="0"/>
              </a:spcBef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ts val="2400"/>
              </a:lnSpc>
              <a:spcBef>
                <a:spcPts val="0"/>
              </a:spcBef>
              <a:buSzPct val="80000"/>
              <a:buFont typeface="Courier New" panose="02070309020205020404" pitchFamily="49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400" dirty="0"/>
              <a:t>© </a:t>
            </a:r>
            <a:r>
              <a:rPr lang="nl-BE" sz="1400" dirty="0" smtClean="0"/>
              <a:t>Geralt</a:t>
            </a:r>
            <a:endParaRPr lang="nl-BE" sz="1400" dirty="0"/>
          </a:p>
        </p:txBody>
      </p:sp>
      <p:pic>
        <p:nvPicPr>
          <p:cNvPr id="4" name="Afbeelding 3" descr="result-gfbba38a69_192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681" y="1018481"/>
            <a:ext cx="6892388" cy="459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8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500" y="330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nl-NL" sz="2800" b="1" dirty="0">
                <a:solidFill>
                  <a:srgbClr val="0D0D0D"/>
                </a:solidFill>
                <a:latin typeface="+mn-lt"/>
              </a:rPr>
              <a:t>Impact?</a:t>
            </a:r>
            <a:br>
              <a:rPr lang="nl-NL" sz="2800" b="1" dirty="0">
                <a:solidFill>
                  <a:srgbClr val="0D0D0D"/>
                </a:solidFill>
                <a:latin typeface="+mn-lt"/>
              </a:rPr>
            </a:br>
            <a:r>
              <a:rPr lang="nl-NL" sz="1800" b="1" i="1" dirty="0">
                <a:solidFill>
                  <a:srgbClr val="0D0D0D"/>
                </a:solidFill>
                <a:latin typeface="+mn-lt"/>
              </a:rPr>
              <a:t>Onderzoek onder circa 7000 deelnemers</a:t>
            </a:r>
          </a:p>
        </p:txBody>
      </p:sp>
      <p:pic>
        <p:nvPicPr>
          <p:cNvPr id="6" name="Afbeelding 5" descr="VUB LOGO-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13" y="6052445"/>
            <a:ext cx="1491775" cy="664436"/>
          </a:xfrm>
          <a:prstGeom prst="rect">
            <a:avLst/>
          </a:prstGeom>
        </p:spPr>
      </p:pic>
      <p:sp>
        <p:nvSpPr>
          <p:cNvPr id="4" name="Afgeronde rechthoek 3"/>
          <p:cNvSpPr/>
          <p:nvPr/>
        </p:nvSpPr>
        <p:spPr>
          <a:xfrm>
            <a:off x="723900" y="4711700"/>
            <a:ext cx="7937500" cy="977900"/>
          </a:xfrm>
          <a:prstGeom prst="roundRect">
            <a:avLst/>
          </a:prstGeom>
          <a:solidFill>
            <a:srgbClr val="FFFF00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chemeClr val="tx1"/>
                </a:solidFill>
              </a:rPr>
              <a:t>Trajecten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basisvaardigheden</a:t>
            </a:r>
            <a:r>
              <a:rPr lang="en-GB" b="1" dirty="0">
                <a:solidFill>
                  <a:schemeClr val="tx1"/>
                </a:solidFill>
              </a:rPr>
              <a:t> (</a:t>
            </a:r>
            <a:r>
              <a:rPr lang="en-GB" b="1" dirty="0" err="1">
                <a:solidFill>
                  <a:schemeClr val="tx1"/>
                </a:solidFill>
              </a:rPr>
              <a:t>m.n</a:t>
            </a:r>
            <a:r>
              <a:rPr lang="en-GB" b="1" dirty="0">
                <a:solidFill>
                  <a:schemeClr val="tx1"/>
                </a:solidFill>
              </a:rPr>
              <a:t>. </a:t>
            </a:r>
            <a:r>
              <a:rPr lang="en-GB" b="1" dirty="0" err="1">
                <a:solidFill>
                  <a:schemeClr val="tx1"/>
                </a:solidFill>
              </a:rPr>
              <a:t>taal</a:t>
            </a:r>
            <a:r>
              <a:rPr lang="en-GB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Pijl omhoog 6"/>
          <p:cNvSpPr/>
          <p:nvPr/>
        </p:nvSpPr>
        <p:spPr>
          <a:xfrm>
            <a:off x="313553" y="1272980"/>
            <a:ext cx="2367328" cy="3441700"/>
          </a:xfrm>
          <a:prstGeom prst="upArrow">
            <a:avLst/>
          </a:prstGeom>
          <a:solidFill>
            <a:srgbClr val="FFFF00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200" b="1" dirty="0">
                <a:solidFill>
                  <a:srgbClr val="000000"/>
                </a:solidFill>
              </a:rPr>
              <a:t>Circa </a:t>
            </a:r>
            <a:endParaRPr lang="en-GB" sz="1200" b="1" dirty="0" smtClean="0">
              <a:solidFill>
                <a:srgbClr val="000000"/>
              </a:solidFill>
            </a:endParaRPr>
          </a:p>
          <a:p>
            <a:pPr algn="ctr"/>
            <a:r>
              <a:rPr lang="en-GB" sz="1200" b="1" dirty="0" smtClean="0">
                <a:solidFill>
                  <a:srgbClr val="000000"/>
                </a:solidFill>
              </a:rPr>
              <a:t>60%-70</a:t>
            </a:r>
            <a:r>
              <a:rPr lang="en-GB" sz="1200" b="1" dirty="0">
                <a:solidFill>
                  <a:srgbClr val="000000"/>
                </a:solidFill>
              </a:rPr>
              <a:t>% </a:t>
            </a:r>
            <a:endParaRPr lang="en-GB" sz="1200" b="1" dirty="0" smtClean="0">
              <a:solidFill>
                <a:srgbClr val="000000"/>
              </a:solidFill>
            </a:endParaRPr>
          </a:p>
          <a:p>
            <a:pPr algn="ctr"/>
            <a:r>
              <a:rPr lang="nl-NL" sz="1200" b="1" dirty="0" smtClean="0">
                <a:solidFill>
                  <a:srgbClr val="000000"/>
                </a:solidFill>
              </a:rPr>
              <a:t>beter toepassen van  taal</a:t>
            </a:r>
            <a:endParaRPr lang="nl-NL" sz="1200" b="1" dirty="0">
              <a:solidFill>
                <a:srgbClr val="000000"/>
              </a:solidFill>
            </a:endParaRPr>
          </a:p>
        </p:txBody>
      </p:sp>
      <p:sp>
        <p:nvSpPr>
          <p:cNvPr id="8" name="Pijl omhoog 7"/>
          <p:cNvSpPr/>
          <p:nvPr/>
        </p:nvSpPr>
        <p:spPr>
          <a:xfrm>
            <a:off x="3919418" y="2511619"/>
            <a:ext cx="2163518" cy="2171700"/>
          </a:xfrm>
          <a:prstGeom prst="upArrow">
            <a:avLst/>
          </a:prstGeom>
          <a:solidFill>
            <a:schemeClr val="accent6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nl-NL" sz="1200" b="1" dirty="0" smtClean="0">
                <a:solidFill>
                  <a:srgbClr val="000000"/>
                </a:solidFill>
              </a:rPr>
              <a:t>Circa 20%-30% betere arbeids-markt-positie</a:t>
            </a:r>
            <a:endParaRPr lang="nl-NL" sz="1200" b="1" dirty="0">
              <a:solidFill>
                <a:srgbClr val="000000"/>
              </a:solidFill>
            </a:endParaRPr>
          </a:p>
        </p:txBody>
      </p:sp>
      <p:sp>
        <p:nvSpPr>
          <p:cNvPr id="9" name="Pijl omhoog 8"/>
          <p:cNvSpPr/>
          <p:nvPr/>
        </p:nvSpPr>
        <p:spPr>
          <a:xfrm>
            <a:off x="2116486" y="1930400"/>
            <a:ext cx="2257584" cy="2768600"/>
          </a:xfrm>
          <a:prstGeom prst="upArrow">
            <a:avLst/>
          </a:prstGeom>
          <a:solidFill>
            <a:srgbClr val="FF6600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nl-NL" sz="1200" b="1" dirty="0" smtClean="0">
                <a:solidFill>
                  <a:srgbClr val="000000"/>
                </a:solidFill>
              </a:rPr>
              <a:t>Circa 40%-60% betere plek in de samen-leving</a:t>
            </a:r>
            <a:endParaRPr lang="nl-NL" sz="1200" b="1" dirty="0">
              <a:solidFill>
                <a:srgbClr val="000000"/>
              </a:solidFill>
            </a:endParaRPr>
          </a:p>
        </p:txBody>
      </p:sp>
      <p:sp>
        <p:nvSpPr>
          <p:cNvPr id="10" name="Pijl omhoog 9"/>
          <p:cNvSpPr/>
          <p:nvPr/>
        </p:nvSpPr>
        <p:spPr>
          <a:xfrm>
            <a:off x="6349455" y="1270000"/>
            <a:ext cx="2414362" cy="3441700"/>
          </a:xfrm>
          <a:prstGeom prst="upArrow">
            <a:avLst/>
          </a:prstGeom>
          <a:solidFill>
            <a:srgbClr val="FF8973"/>
          </a:solidFill>
          <a:ln w="57150" cmpd="sng">
            <a:solidFill>
              <a:srgbClr val="660066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nl-NL" sz="1200" b="1" dirty="0" smtClean="0">
                <a:solidFill>
                  <a:srgbClr val="000000"/>
                </a:solidFill>
              </a:rPr>
              <a:t>Circa 40%-50% beter ervaren gezond-heid </a:t>
            </a:r>
          </a:p>
          <a:p>
            <a:pPr algn="ctr"/>
            <a:r>
              <a:rPr lang="nl-NL" sz="1200" b="1" dirty="0" smtClean="0">
                <a:solidFill>
                  <a:srgbClr val="000000"/>
                </a:solidFill>
              </a:rPr>
              <a:t>(pilot A’dam)</a:t>
            </a:r>
            <a:endParaRPr lang="nl-NL" sz="1200" b="1" dirty="0">
              <a:solidFill>
                <a:srgbClr val="000000"/>
              </a:solidFill>
            </a:endParaRPr>
          </a:p>
        </p:txBody>
      </p:sp>
      <p:pic>
        <p:nvPicPr>
          <p:cNvPr id="11" name="Afbeelding 10" descr="unitwin_bel_university_vrije_du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00" y="6020150"/>
            <a:ext cx="1168400" cy="68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/>
              <a:t>MKBA </a:t>
            </a:r>
            <a:r>
              <a:rPr lang="en-US" sz="2800" b="1" dirty="0" err="1" smtClean="0"/>
              <a:t>leertrajecten</a:t>
            </a:r>
            <a:endParaRPr lang="en-GB" sz="17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09" y="1760632"/>
            <a:ext cx="5003767" cy="332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5283374" y="1549401"/>
            <a:ext cx="3804663" cy="4926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400" b="1" i="1" dirty="0" smtClean="0"/>
              <a:t>Rendement: </a:t>
            </a:r>
          </a:p>
          <a:p>
            <a:pPr marL="0" indent="0">
              <a:buNone/>
            </a:pPr>
            <a:r>
              <a:rPr lang="nl-NL" sz="1400" b="1" i="1" dirty="0" smtClean="0"/>
              <a:t>€9997,- - €2804,- = € 7193,- per </a:t>
            </a:r>
            <a:r>
              <a:rPr lang="nl-NL" sz="1400" b="1" i="1" dirty="0" err="1" smtClean="0"/>
              <a:t>dln</a:t>
            </a:r>
            <a:r>
              <a:rPr lang="nl-NL" sz="1400" b="1" i="1" dirty="0" smtClean="0"/>
              <a:t>.</a:t>
            </a:r>
          </a:p>
          <a:p>
            <a:pPr marL="0" indent="0">
              <a:buNone/>
            </a:pPr>
            <a:r>
              <a:rPr lang="nl-NL" sz="1400" b="1" i="1" dirty="0" smtClean="0"/>
              <a:t>Vb.: Bij 1000 deelnemers: </a:t>
            </a:r>
            <a:endParaRPr lang="nl-NL" sz="1400" b="1" i="1" dirty="0" smtClean="0"/>
          </a:p>
          <a:p>
            <a:pPr marL="0" indent="0">
              <a:buNone/>
            </a:pPr>
            <a:r>
              <a:rPr lang="nl-NL" sz="1400" b="1" i="1" dirty="0" smtClean="0"/>
              <a:t>€ </a:t>
            </a:r>
            <a:r>
              <a:rPr lang="nl-NL" sz="1400" b="1" i="1" dirty="0" smtClean="0"/>
              <a:t>7.193.000,-</a:t>
            </a:r>
          </a:p>
          <a:p>
            <a:pPr marL="0" indent="0">
              <a:buNone/>
            </a:pPr>
            <a:endParaRPr lang="nl-NL" sz="1400" b="1" i="1" dirty="0" smtClean="0"/>
          </a:p>
          <a:p>
            <a:pPr marL="0" indent="0">
              <a:buNone/>
            </a:pPr>
            <a:r>
              <a:rPr lang="nl-NL" sz="1400" b="1" i="1" dirty="0" smtClean="0"/>
              <a:t>Per geïnvesteerde Euro levert taaltraject gem. €2,56 op. </a:t>
            </a:r>
          </a:p>
          <a:p>
            <a:pPr marL="0" indent="0">
              <a:buNone/>
            </a:pPr>
            <a:endParaRPr lang="nl-NL" sz="1400" i="1" dirty="0" smtClean="0"/>
          </a:p>
          <a:p>
            <a:pPr marL="0" indent="0">
              <a:buNone/>
            </a:pPr>
            <a:r>
              <a:rPr lang="nl-NL" sz="1400" b="1" i="1" dirty="0" smtClean="0"/>
              <a:t>Nuancering door LPBL:</a:t>
            </a:r>
          </a:p>
          <a:p>
            <a:pPr>
              <a:buNone/>
            </a:pPr>
            <a:r>
              <a:rPr lang="nl-NL" sz="1400" b="1" i="1" dirty="0" smtClean="0"/>
              <a:t>- Uitvalspercentage van 35%</a:t>
            </a:r>
          </a:p>
          <a:p>
            <a:pPr>
              <a:buNone/>
            </a:pPr>
            <a:r>
              <a:rPr lang="nl-NL" sz="1400" i="1" dirty="0" smtClean="0"/>
              <a:t>- Nettorendement</a:t>
            </a:r>
            <a:endParaRPr lang="en-GB" sz="1400" b="1" i="1" dirty="0"/>
          </a:p>
        </p:txBody>
      </p:sp>
      <p:pic>
        <p:nvPicPr>
          <p:cNvPr id="9" name="Afbeelding 8" descr="VUB LOGO-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38" y="6068115"/>
            <a:ext cx="1308346" cy="582737"/>
          </a:xfrm>
          <a:prstGeom prst="rect">
            <a:avLst/>
          </a:prstGeom>
        </p:spPr>
      </p:pic>
      <p:pic>
        <p:nvPicPr>
          <p:cNvPr id="7" name="Afbeelding 6" descr="unitwin_bel_university_vrije_du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00" y="6020150"/>
            <a:ext cx="1168400" cy="68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VUB basic presentation">
  <a:themeElements>
    <a:clrScheme name="VUB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600"/>
      </a:accent1>
      <a:accent2>
        <a:srgbClr val="003399"/>
      </a:accent2>
      <a:accent3>
        <a:srgbClr val="A5A5A5"/>
      </a:accent3>
      <a:accent4>
        <a:srgbClr val="5B9BD5"/>
      </a:accent4>
      <a:accent5>
        <a:srgbClr val="FFC000"/>
      </a:accent5>
      <a:accent6>
        <a:srgbClr val="70AD47"/>
      </a:accent6>
      <a:hlink>
        <a:srgbClr val="000000"/>
      </a:hlink>
      <a:folHlink>
        <a:srgbClr val="000000"/>
      </a:folHlink>
    </a:clrScheme>
    <a:fontScheme name="VUB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UB basic presentation.potx" id="{05A220EA-04D3-4232-B3E2-FEF34CB8371E}" vid="{8D3B4727-0E04-4DA8-8460-CEF3C9BD3E29}"/>
    </a:ext>
  </a:extLst>
</a:theme>
</file>

<file path=ppt/theme/theme2.xml><?xml version="1.0" encoding="utf-8"?>
<a:theme xmlns:a="http://schemas.openxmlformats.org/drawingml/2006/main" name="VUB colorful text">
  <a:themeElements>
    <a:clrScheme name="VUB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600"/>
      </a:accent1>
      <a:accent2>
        <a:srgbClr val="003399"/>
      </a:accent2>
      <a:accent3>
        <a:srgbClr val="A5A5A5"/>
      </a:accent3>
      <a:accent4>
        <a:srgbClr val="5B9BD5"/>
      </a:accent4>
      <a:accent5>
        <a:srgbClr val="FFC000"/>
      </a:accent5>
      <a:accent6>
        <a:srgbClr val="70AD47"/>
      </a:accent6>
      <a:hlink>
        <a:srgbClr val="000000"/>
      </a:hlink>
      <a:folHlink>
        <a:srgbClr val="000000"/>
      </a:folHlink>
    </a:clrScheme>
    <a:fontScheme name="VUB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UB basic presentation.potx" id="{05A220EA-04D3-4232-B3E2-FEF34CB8371E}" vid="{36EB4DCB-1761-4832-B786-9D57DE714D10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VUB basic presentation</Template>
  <TotalTime>3894</TotalTime>
  <Words>673</Words>
  <Application>Microsoft Macintosh PowerPoint</Application>
  <PresentationFormat>Diavoorstelling (4:3)</PresentationFormat>
  <Paragraphs>149</Paragraphs>
  <Slides>26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26</vt:i4>
      </vt:variant>
    </vt:vector>
  </HeadingPairs>
  <TitlesOfParts>
    <vt:vector size="28" baseType="lpstr">
      <vt:lpstr>VUB basic presentation</vt:lpstr>
      <vt:lpstr>VUB colorful text</vt:lpstr>
      <vt:lpstr>Een Leven Lang Ontwikkelen: iedereen verdient die kans!</vt:lpstr>
      <vt:lpstr>Iedereen verdient een tweede kans: Via een Leven lang Ontwikkelen!</vt:lpstr>
      <vt:lpstr>Ken je het gevoel: ‘I’m the king of the world!’</vt:lpstr>
      <vt:lpstr>En ken je dit gevoel?</vt:lpstr>
      <vt:lpstr>Leren: Voor sommigen begon het zo…</vt:lpstr>
      <vt:lpstr>Maar werd het zo… door scholing</vt:lpstr>
      <vt:lpstr>Wat levert scholing op? </vt:lpstr>
      <vt:lpstr>Impact? Onderzoek onder circa 7000 deelnemers</vt:lpstr>
      <vt:lpstr>MKBA leertrajecten</vt:lpstr>
      <vt:lpstr>Voor wie werkt het?</vt:lpstr>
      <vt:lpstr>Oftewel groepen met een achterstand bestaan niet?</vt:lpstr>
      <vt:lpstr>Zelfs bij groepen waar men het wellicht minder verwacht Onderzoek LVB’ers bij avZ</vt:lpstr>
      <vt:lpstr>Wanneer is het succesvol?</vt:lpstr>
      <vt:lpstr>Succesfactoren leren voor laagopgeleiden</vt:lpstr>
      <vt:lpstr>Kan het altijd:  Bijvoorbeeld voor de WGA’er? (1)</vt:lpstr>
      <vt:lpstr>Kan het altijd:  Bijvoorbeeld voor de WGA’er? (2)</vt:lpstr>
      <vt:lpstr>Wat te doen op de werkvloer?   </vt:lpstr>
      <vt:lpstr>Welke trajecten zijn kansrijk?</vt:lpstr>
      <vt:lpstr>Andere vormgeving van traject  voor de ‘uitdagende’ doelgroepen</vt:lpstr>
      <vt:lpstr>Model of social inclusion</vt:lpstr>
      <vt:lpstr>Hoe doen ze dat nu in Europa?</vt:lpstr>
      <vt:lpstr>1. Frankrijk:  Vertrouwen en ondersteuning in het beroep door  validatie van eerder verworven competenties</vt:lpstr>
      <vt:lpstr>2. Italië:  Specifiek traject van beroepsopleiding  voor mensen met een handicap</vt:lpstr>
      <vt:lpstr>3. Bulgarije:  Gedifferentieerde samenwerking tussen  uitzendbureau en centrum voor beroepsopleiding</vt:lpstr>
      <vt:lpstr>4. België:  Structurele samenwerking  scholing basisvaardigheden voor laagopgeleiden</vt:lpstr>
      <vt:lpstr>Laat iedereen zijn of haar eigen leven kunnen dirigeren door deelname aan scholing te vergroten!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Luyckx</dc:creator>
  <dc:description>Template by Orange Pepper_x000d_
2016</dc:description>
  <cp:lastModifiedBy>Maurice De Greef</cp:lastModifiedBy>
  <cp:revision>160</cp:revision>
  <dcterms:created xsi:type="dcterms:W3CDTF">2016-09-22T09:42:51Z</dcterms:created>
  <dcterms:modified xsi:type="dcterms:W3CDTF">2022-03-14T10:03:05Z</dcterms:modified>
</cp:coreProperties>
</file>